
<file path=[Content_Types].xml><?xml version="1.0" encoding="utf-8"?>
<Types xmlns="http://schemas.openxmlformats.org/package/2006/content-types">
  <Default Extension="png" ContentType="image/png"/>
  <Default Extension="rels" ContentType="application/vnd.openxmlformats-package.relationships+xml"/>
  <Default Extension="jpeg" ContentType="image/jpeg"/>
  <Default Extension="emf" ContentType="image/x-emf"/>
  <Default Extension="xml" ContentType="application/xml"/>
  <Default Extension="gif" ContentType="image/gif"/>
  <Override PartName="/ppt/presentation.xml" ContentType="application/vnd.openxmlformats-officedocument.presentationml.presentation.main+xml"/>
  <Override PartName="/ppt/slides/slide1.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11.xml" ContentType="application/vnd.openxmlformats-officedocument.presentationml.slide+xml"/>
  <Override PartName="/ppt/slides/slide24.xml" ContentType="application/vnd.openxmlformats-officedocument.presentationml.slide+xml"/>
  <Override PartName="/ppt/slides/slide1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9.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7.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8" r:id="rId3"/>
    <p:sldId id="259" r:id="rId4"/>
    <p:sldId id="260" r:id="rId5"/>
    <p:sldId id="262" r:id="rId6"/>
    <p:sldId id="263" r:id="rId7"/>
    <p:sldId id="264" r:id="rId8"/>
    <p:sldId id="265" r:id="rId9"/>
    <p:sldId id="266" r:id="rId10"/>
    <p:sldId id="274" r:id="rId11"/>
    <p:sldId id="267" r:id="rId12"/>
    <p:sldId id="268" r:id="rId13"/>
    <p:sldId id="269" r:id="rId14"/>
    <p:sldId id="270" r:id="rId15"/>
    <p:sldId id="275" r:id="rId16"/>
    <p:sldId id="277" r:id="rId17"/>
    <p:sldId id="271" r:id="rId18"/>
    <p:sldId id="272" r:id="rId19"/>
    <p:sldId id="273" r:id="rId20"/>
    <p:sldId id="276"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01" autoAdjust="0"/>
    <p:restoredTop sz="94660"/>
  </p:normalViewPr>
  <p:slideViewPr>
    <p:cSldViewPr>
      <p:cViewPr>
        <p:scale>
          <a:sx n="80" d="100"/>
          <a:sy n="80" d="100"/>
        </p:scale>
        <p:origin x="-1056" y="-13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9CD617-D3B4-4252-8101-A0F7B80036DA}" type="datetimeFigureOut">
              <a:rPr lang="es-ES" smtClean="0"/>
              <a:pPr/>
              <a:t>02/08/2018</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90658F-E716-465A-BE04-534DAFA52F3B}"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9BF94334-5671-4DA1-B462-3950A7D40A68}" type="slidenum">
              <a:rPr lang="es-ES" smtClean="0"/>
              <a:pPr/>
              <a:t>1</a:t>
            </a:fld>
            <a:endParaRPr lang="es-E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4E90658F-E716-465A-BE04-534DAFA52F3B}" type="slidenum">
              <a:rPr lang="es-ES" smtClean="0"/>
              <a:pPr/>
              <a:t>2</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4E90658F-E716-465A-BE04-534DAFA52F3B}" type="slidenum">
              <a:rPr lang="es-ES" smtClean="0"/>
              <a:pPr/>
              <a:t>3</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4E90658F-E716-465A-BE04-534DAFA52F3B}" type="slidenum">
              <a:rPr lang="es-ES" smtClean="0"/>
              <a:pPr/>
              <a:t>14</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4E90658F-E716-465A-BE04-534DAFA52F3B}" type="slidenum">
              <a:rPr lang="es-ES" smtClean="0"/>
              <a:pPr/>
              <a:t>17</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2C1BCD49-E9CB-498D-9984-F23FA1AEBCB6}" type="datetimeFigureOut">
              <a:rPr lang="es-ES" smtClean="0"/>
              <a:pPr/>
              <a:t>02/08/2018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A8D7FF2-514F-4F69-B1B0-226A8BFD7252}"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2C1BCD49-E9CB-498D-9984-F23FA1AEBCB6}" type="datetimeFigureOut">
              <a:rPr lang="es-ES" smtClean="0"/>
              <a:pPr/>
              <a:t>02/08/2018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A8D7FF2-514F-4F69-B1B0-226A8BFD7252}"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2C1BCD49-E9CB-498D-9984-F23FA1AEBCB6}" type="datetimeFigureOut">
              <a:rPr lang="es-ES" smtClean="0"/>
              <a:pPr/>
              <a:t>02/08/2018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A8D7FF2-514F-4F69-B1B0-226A8BFD7252}"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2C1BCD49-E9CB-498D-9984-F23FA1AEBCB6}" type="datetimeFigureOut">
              <a:rPr lang="es-ES" smtClean="0"/>
              <a:pPr/>
              <a:t>02/08/2018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A8D7FF2-514F-4F69-B1B0-226A8BFD7252}"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2C1BCD49-E9CB-498D-9984-F23FA1AEBCB6}" type="datetimeFigureOut">
              <a:rPr lang="es-ES" smtClean="0"/>
              <a:pPr/>
              <a:t>02/08/2018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A8D7FF2-514F-4F69-B1B0-226A8BFD7252}"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2C1BCD49-E9CB-498D-9984-F23FA1AEBCB6}" type="datetimeFigureOut">
              <a:rPr lang="es-ES" smtClean="0"/>
              <a:pPr/>
              <a:t>02/08/2018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A8D7FF2-514F-4F69-B1B0-226A8BFD7252}"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2C1BCD49-E9CB-498D-9984-F23FA1AEBCB6}" type="datetimeFigureOut">
              <a:rPr lang="es-ES" smtClean="0"/>
              <a:pPr/>
              <a:t>02/08/2018</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FA8D7FF2-514F-4F69-B1B0-226A8BFD7252}"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2C1BCD49-E9CB-498D-9984-F23FA1AEBCB6}" type="datetimeFigureOut">
              <a:rPr lang="es-ES" smtClean="0"/>
              <a:pPr/>
              <a:t>02/08/2018</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FA8D7FF2-514F-4F69-B1B0-226A8BFD7252}"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C1BCD49-E9CB-498D-9984-F23FA1AEBCB6}" type="datetimeFigureOut">
              <a:rPr lang="es-ES" smtClean="0"/>
              <a:pPr/>
              <a:t>02/08/2018</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FA8D7FF2-514F-4F69-B1B0-226A8BFD7252}"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C1BCD49-E9CB-498D-9984-F23FA1AEBCB6}" type="datetimeFigureOut">
              <a:rPr lang="es-ES" smtClean="0"/>
              <a:pPr/>
              <a:t>02/08/2018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A8D7FF2-514F-4F69-B1B0-226A8BFD7252}"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C1BCD49-E9CB-498D-9984-F23FA1AEBCB6}" type="datetimeFigureOut">
              <a:rPr lang="es-ES" smtClean="0"/>
              <a:pPr/>
              <a:t>02/08/2018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A8D7FF2-514F-4F69-B1B0-226A8BFD7252}"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1BCD49-E9CB-498D-9984-F23FA1AEBCB6}" type="datetimeFigureOut">
              <a:rPr lang="es-ES" smtClean="0"/>
              <a:pPr/>
              <a:t>02/08/2018</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D7FF2-514F-4F69-B1B0-226A8BFD7252}"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0.gi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gif"/><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1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9.gif"/></Relationships>
</file>

<file path=ppt/slides/_rels/slide1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2.gif"/><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8.gi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gif"/><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gif"/><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gif"/><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11.gif"/><Relationship Id="rId4" Type="http://schemas.openxmlformats.org/officeDocument/2006/relationships/image" Target="../media/image67.gif"/></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8.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gif"/><Relationship Id="rId1" Type="http://schemas.openxmlformats.org/officeDocument/2006/relationships/slideLayout" Target="../slideLayouts/slideLayout4.xml"/><Relationship Id="rId5" Type="http://schemas.openxmlformats.org/officeDocument/2006/relationships/image" Target="../media/image70.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1.gif"/><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2.xml"/><Relationship Id="rId5" Type="http://schemas.openxmlformats.org/officeDocument/2006/relationships/image" Target="../media/image17.gif"/><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0.gif"/></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899592" y="1484784"/>
            <a:ext cx="7772400" cy="1470025"/>
          </a:xfrm>
        </p:spPr>
        <p:txBody>
          <a:bodyPr>
            <a:normAutofit/>
          </a:bodyPr>
          <a:lstStyle/>
          <a:p>
            <a:r>
              <a:rPr lang="es-ES" sz="3500" dirty="0" smtClean="0">
                <a:latin typeface="Arial Black" pitchFamily="34" charset="0"/>
              </a:rPr>
              <a:t>COMITÉ CONTRA EL TRABAJO INFANTIL (CLC</a:t>
            </a:r>
            <a:r>
              <a:rPr lang="es-ES" dirty="0" smtClean="0"/>
              <a:t>) </a:t>
            </a:r>
            <a:endParaRPr lang="es-ES" dirty="0"/>
          </a:p>
        </p:txBody>
      </p:sp>
      <p:sp>
        <p:nvSpPr>
          <p:cNvPr id="3" name="2 Subtítulo"/>
          <p:cNvSpPr>
            <a:spLocks noGrp="1"/>
          </p:cNvSpPr>
          <p:nvPr>
            <p:ph type="subTitle" idx="1"/>
          </p:nvPr>
        </p:nvSpPr>
        <p:spPr>
          <a:xfrm>
            <a:off x="1475656" y="2924944"/>
            <a:ext cx="6400800" cy="1752600"/>
          </a:xfrm>
        </p:spPr>
        <p:txBody>
          <a:bodyPr>
            <a:normAutofit/>
          </a:bodyPr>
          <a:lstStyle/>
          <a:p>
            <a:r>
              <a:rPr lang="es-ES" b="1" dirty="0" smtClean="0">
                <a:solidFill>
                  <a:srgbClr val="002060"/>
                </a:solidFill>
                <a:latin typeface="Comic Sans MS" pitchFamily="66" charset="0"/>
              </a:rPr>
              <a:t>Cuaderno de trabajo Para la Comunidad </a:t>
            </a:r>
          </a:p>
        </p:txBody>
      </p:sp>
      <p:pic>
        <p:nvPicPr>
          <p:cNvPr id="4" name="Imagen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779913" y="1"/>
            <a:ext cx="5212091" cy="1380747"/>
          </a:xfrm>
          <a:prstGeom prst="rect">
            <a:avLst/>
          </a:prstGeom>
        </p:spPr>
      </p:pic>
      <p:sp>
        <p:nvSpPr>
          <p:cNvPr id="18434" name="AutoShape 2" descr="https://dl-mail.ymail.com/ws/download/mailboxes/@.id==VjN-uddlgNNL9_yw7dAGve_vvDZsoHy1BJCaU3mnKZqILSm_Bycen5EoUBEqL-SN2Us3_tmbZU_QP6bd5QzJLzvu9w/messages/@.id==ALPMx3obpd_lWxAY_Q8TYOiw3Uw/content/parts/@.id==4/raw?appid=YMailNorrin&amp;ymreqid=4c6ea60b-0e1a-1406-1c25-e90002018a00&amp;token=zitEzqOML3j84e6ealFTT5U7-km5qEQF52lp7AcCuBadoESQNoZtkXACYDycWh04_w43FiB8qnbnxmw6PF5ekQHfqffcqX1-hbT_jh_ZNW06y0cZDZK87O4GU8LnZAz6"/>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pic>
        <p:nvPicPr>
          <p:cNvPr id="10" name="9 Imagen" descr="9dfc4914948b6bec3d8f3fe19953c15a.gif"/>
          <p:cNvPicPr>
            <a:picLocks noChangeAspect="1"/>
          </p:cNvPicPr>
          <p:nvPr/>
        </p:nvPicPr>
        <p:blipFill>
          <a:blip r:embed="rId4" cstate="print"/>
          <a:stretch>
            <a:fillRect/>
          </a:stretch>
        </p:blipFill>
        <p:spPr>
          <a:xfrm>
            <a:off x="3203848" y="3861048"/>
            <a:ext cx="3024336" cy="2268252"/>
          </a:xfrm>
          <a:prstGeom prst="rect">
            <a:avLst/>
          </a:prstGeom>
        </p:spPr>
      </p:pic>
      <p:pic>
        <p:nvPicPr>
          <p:cNvPr id="8" name="Picture 2"/>
          <p:cNvPicPr>
            <a:picLocks noChangeAspect="1" noChangeArrowheads="1"/>
          </p:cNvPicPr>
          <p:nvPr/>
        </p:nvPicPr>
        <p:blipFill>
          <a:blip r:embed="rId5" cstate="print"/>
          <a:srcRect l="32809" t="78640" r="33067" b="12961"/>
          <a:stretch>
            <a:fillRect/>
          </a:stretch>
        </p:blipFill>
        <p:spPr bwMode="auto">
          <a:xfrm>
            <a:off x="0" y="5777864"/>
            <a:ext cx="9144000" cy="10801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979712" y="1628800"/>
            <a:ext cx="4968552" cy="203132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es-ES" dirty="0"/>
          </a:p>
          <a:p>
            <a:pPr algn="ctr"/>
            <a:r>
              <a:rPr lang="es-ES" b="1" dirty="0">
                <a:latin typeface="Comic Sans MS" pitchFamily="66" charset="0"/>
              </a:rPr>
              <a:t>Objetivo: </a:t>
            </a:r>
          </a:p>
          <a:p>
            <a:r>
              <a:rPr lang="es-ES" dirty="0">
                <a:latin typeface="Comic Sans MS" pitchFamily="66" charset="0"/>
              </a:rPr>
              <a:t>Comprender los riesgos que </a:t>
            </a:r>
            <a:r>
              <a:rPr lang="es-ES" dirty="0" smtClean="0">
                <a:latin typeface="Comic Sans MS" pitchFamily="66" charset="0"/>
              </a:rPr>
              <a:t> conlleva </a:t>
            </a:r>
            <a:r>
              <a:rPr lang="es-ES" dirty="0">
                <a:latin typeface="Comic Sans MS" pitchFamily="66" charset="0"/>
              </a:rPr>
              <a:t>el trabajo infantil si se realiza en </a:t>
            </a:r>
            <a:r>
              <a:rPr lang="es-ES" dirty="0" smtClean="0">
                <a:latin typeface="Comic Sans MS" pitchFamily="66" charset="0"/>
              </a:rPr>
              <a:t> condiciones inadecuadas </a:t>
            </a:r>
            <a:r>
              <a:rPr lang="es-ES" dirty="0">
                <a:latin typeface="Comic Sans MS" pitchFamily="66" charset="0"/>
              </a:rPr>
              <a:t>como exponer a los </a:t>
            </a:r>
            <a:r>
              <a:rPr lang="es-ES" dirty="0" smtClean="0">
                <a:latin typeface="Comic Sans MS" pitchFamily="66" charset="0"/>
              </a:rPr>
              <a:t> menores a enfermedades </a:t>
            </a:r>
            <a:r>
              <a:rPr lang="es-ES" dirty="0">
                <a:latin typeface="Comic Sans MS" pitchFamily="66" charset="0"/>
              </a:rPr>
              <a:t>o accidentes, poner en riesgo su vida, su salud física y mental, entre otros. </a:t>
            </a:r>
          </a:p>
        </p:txBody>
      </p:sp>
      <p:pic>
        <p:nvPicPr>
          <p:cNvPr id="5" name="Picture 4"/>
          <p:cNvPicPr>
            <a:picLocks noChangeAspect="1" noChangeArrowheads="1"/>
          </p:cNvPicPr>
          <p:nvPr/>
        </p:nvPicPr>
        <p:blipFill>
          <a:blip r:embed="rId2" cstate="print"/>
          <a:srcRect l="25141" t="18133" r="25141" b="70237"/>
          <a:stretch>
            <a:fillRect/>
          </a:stretch>
        </p:blipFill>
        <p:spPr bwMode="auto">
          <a:xfrm>
            <a:off x="0" y="0"/>
            <a:ext cx="9144000" cy="1124744"/>
          </a:xfrm>
          <a:prstGeom prst="rect">
            <a:avLst/>
          </a:prstGeom>
          <a:noFill/>
          <a:ln w="9525">
            <a:noFill/>
            <a:miter lim="800000"/>
            <a:headEnd/>
            <a:tailEnd/>
          </a:ln>
        </p:spPr>
      </p:pic>
      <p:pic>
        <p:nvPicPr>
          <p:cNvPr id="6" name="5 Imagen" descr="bba4e712e3d2deaff594899fe66a61f0.jpg"/>
          <p:cNvPicPr>
            <a:picLocks noChangeAspect="1"/>
          </p:cNvPicPr>
          <p:nvPr/>
        </p:nvPicPr>
        <p:blipFill>
          <a:blip r:embed="rId3" cstate="print"/>
          <a:srcRect t="23683"/>
          <a:stretch>
            <a:fillRect/>
          </a:stretch>
        </p:blipFill>
        <p:spPr>
          <a:xfrm>
            <a:off x="2195736" y="3789040"/>
            <a:ext cx="4415656" cy="2784555"/>
          </a:xfrm>
          <a:prstGeom prst="rect">
            <a:avLst/>
          </a:prstGeom>
        </p:spPr>
      </p:pic>
      <p:sp>
        <p:nvSpPr>
          <p:cNvPr id="7" name="6 CuadroTexto"/>
          <p:cNvSpPr txBox="1"/>
          <p:nvPr/>
        </p:nvSpPr>
        <p:spPr>
          <a:xfrm>
            <a:off x="323528" y="6381328"/>
            <a:ext cx="3384376" cy="246221"/>
          </a:xfrm>
          <a:prstGeom prst="rect">
            <a:avLst/>
          </a:prstGeom>
          <a:noFill/>
        </p:spPr>
        <p:txBody>
          <a:bodyPr wrap="square" rtlCol="0">
            <a:spAutoFit/>
          </a:bodyPr>
          <a:lstStyle/>
          <a:p>
            <a:pPr>
              <a:buClr>
                <a:schemeClr val="tx2"/>
              </a:buClr>
              <a:buFont typeface="Wingdings" pitchFamily="2" charset="2"/>
              <a:buChar char=""/>
            </a:pPr>
            <a:r>
              <a:rPr lang="es-ES" sz="1000" b="1" i="1" dirty="0" smtClean="0">
                <a:latin typeface="Arial" pitchFamily="34" charset="0"/>
                <a:cs typeface="Arial" pitchFamily="34" charset="0"/>
              </a:rPr>
              <a:t>Elaborado por: Gabriela Nycol</a:t>
            </a:r>
            <a:r>
              <a:rPr lang="es-ES" sz="1000" b="1" i="1" dirty="0" smtClean="0">
                <a:latin typeface="Arial" pitchFamily="34" charset="0"/>
                <a:cs typeface="Arial" pitchFamily="34" charset="0"/>
              </a:rPr>
              <a:t> </a:t>
            </a:r>
            <a:r>
              <a:rPr lang="es-ES" sz="1000" b="1" i="1" dirty="0" smtClean="0">
                <a:latin typeface="Arial" pitchFamily="34" charset="0"/>
                <a:cs typeface="Arial" pitchFamily="34" charset="0"/>
              </a:rPr>
              <a:t>Lagos </a:t>
            </a:r>
            <a:endParaRPr lang="es-ES" sz="10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4283968" y="908720"/>
            <a:ext cx="4499992" cy="4555093"/>
          </a:xfrm>
          <a:prstGeom prst="rect">
            <a:avLst/>
          </a:prstGeom>
        </p:spPr>
        <p:txBody>
          <a:bodyPr wrap="square">
            <a:spAutoFit/>
          </a:bodyPr>
          <a:lstStyle/>
          <a:p>
            <a:endParaRPr lang="es-ES" dirty="0"/>
          </a:p>
          <a:p>
            <a:r>
              <a:rPr lang="es-ES" sz="1600" b="1" dirty="0">
                <a:latin typeface="Comic Sans MS" pitchFamily="66" charset="0"/>
              </a:rPr>
              <a:t>Trabajo infantil peligroso </a:t>
            </a:r>
            <a:endParaRPr lang="es-ES" sz="1600" b="1" dirty="0" smtClean="0">
              <a:latin typeface="Comic Sans MS" pitchFamily="66" charset="0"/>
            </a:endParaRPr>
          </a:p>
          <a:p>
            <a:endParaRPr lang="es-ES" sz="1600" b="1" dirty="0">
              <a:latin typeface="Comic Sans MS" pitchFamily="66" charset="0"/>
            </a:endParaRPr>
          </a:p>
          <a:p>
            <a:r>
              <a:rPr lang="es-ES" sz="1600" dirty="0">
                <a:latin typeface="Comic Sans MS" pitchFamily="66" charset="0"/>
              </a:rPr>
              <a:t>Constituye la categoría más importante de las peores formas de trabajo infantil. El trabajo infantil peligroso es aquel que, por su naturaleza o por las condiciones en que se lleva a cabo, es probable que dañe la salud, seguridad o moralidad de los niños, niñas y adolescentes. </a:t>
            </a:r>
            <a:endParaRPr lang="es-ES" sz="1600" dirty="0" smtClean="0">
              <a:latin typeface="Comic Sans MS" pitchFamily="66" charset="0"/>
            </a:endParaRPr>
          </a:p>
          <a:p>
            <a:endParaRPr lang="es-ES" sz="1600" dirty="0">
              <a:latin typeface="Comic Sans MS" pitchFamily="66" charset="0"/>
            </a:endParaRPr>
          </a:p>
          <a:p>
            <a:r>
              <a:rPr lang="es-ES" sz="1600" dirty="0">
                <a:latin typeface="Comic Sans MS" pitchFamily="66" charset="0"/>
              </a:rPr>
              <a:t>Este tipo de trabajo infantil podría causar la muerte, una enfermedad o una lesión que podría ocasionar una discapacidad permanente; los problemas de salud ocasionados por el trabajo en la infancia no suelen desencadenarse o manifestarse hasta que el niño es adulto. </a:t>
            </a:r>
          </a:p>
        </p:txBody>
      </p:sp>
      <p:pic>
        <p:nvPicPr>
          <p:cNvPr id="12" name="Picture 2"/>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376904" y="1700808"/>
            <a:ext cx="1534674" cy="1728192"/>
          </a:xfrm>
          <a:prstGeom prst="rect">
            <a:avLst/>
          </a:prstGeom>
          <a:noFill/>
          <a:ln w="9525">
            <a:noFill/>
            <a:miter lim="800000"/>
            <a:headEnd/>
            <a:tailEnd/>
          </a:ln>
        </p:spPr>
      </p:pic>
      <p:pic>
        <p:nvPicPr>
          <p:cNvPr id="13" name="12 Imagen" descr="profesion-imagen-animada-0125.gif"/>
          <p:cNvPicPr>
            <a:picLocks noChangeAspect="1"/>
          </p:cNvPicPr>
          <p:nvPr/>
        </p:nvPicPr>
        <p:blipFill>
          <a:blip r:embed="rId3" cstate="print"/>
          <a:stretch>
            <a:fillRect/>
          </a:stretch>
        </p:blipFill>
        <p:spPr>
          <a:xfrm>
            <a:off x="1907704" y="620688"/>
            <a:ext cx="2431157" cy="1869290"/>
          </a:xfrm>
          <a:prstGeom prst="rect">
            <a:avLst/>
          </a:prstGeom>
        </p:spPr>
      </p:pic>
      <p:pic>
        <p:nvPicPr>
          <p:cNvPr id="14" name="13 Imagen" descr="ExcitableImpracticalAustralianfreshwatercrocodile.gif"/>
          <p:cNvPicPr>
            <a:picLocks noChangeAspect="1"/>
          </p:cNvPicPr>
          <p:nvPr/>
        </p:nvPicPr>
        <p:blipFill>
          <a:blip r:embed="rId4" cstate="print"/>
          <a:stretch>
            <a:fillRect/>
          </a:stretch>
        </p:blipFill>
        <p:spPr>
          <a:xfrm>
            <a:off x="611560" y="4221088"/>
            <a:ext cx="2395704" cy="1800200"/>
          </a:xfrm>
          <a:prstGeom prst="rect">
            <a:avLst/>
          </a:prstGeom>
        </p:spPr>
      </p:pic>
      <p:pic>
        <p:nvPicPr>
          <p:cNvPr id="15" name="Imagen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16216" y="188640"/>
            <a:ext cx="2342991" cy="620687"/>
          </a:xfrm>
          <a:prstGeom prst="rect">
            <a:avLst/>
          </a:prstGeom>
        </p:spPr>
      </p:pic>
      <p:sp>
        <p:nvSpPr>
          <p:cNvPr id="7" name="6 CuadroTexto"/>
          <p:cNvSpPr txBox="1"/>
          <p:nvPr/>
        </p:nvSpPr>
        <p:spPr>
          <a:xfrm>
            <a:off x="395536" y="6381328"/>
            <a:ext cx="3384376" cy="246221"/>
          </a:xfrm>
          <a:prstGeom prst="rect">
            <a:avLst/>
          </a:prstGeom>
          <a:noFill/>
        </p:spPr>
        <p:txBody>
          <a:bodyPr wrap="square" rtlCol="0">
            <a:spAutoFit/>
          </a:bodyPr>
          <a:lstStyle/>
          <a:p>
            <a:pPr>
              <a:buClr>
                <a:schemeClr val="tx2"/>
              </a:buClr>
              <a:buFont typeface="Wingdings" pitchFamily="2" charset="2"/>
              <a:buChar char=""/>
            </a:pPr>
            <a:r>
              <a:rPr lang="es-ES" sz="1000" b="1" i="1" dirty="0" smtClean="0">
                <a:latin typeface="Arial" pitchFamily="34" charset="0"/>
                <a:cs typeface="Arial" pitchFamily="34" charset="0"/>
              </a:rPr>
              <a:t>Elaborado por: Gabriela Nycol</a:t>
            </a:r>
            <a:r>
              <a:rPr lang="es-ES" sz="1000" b="1" i="1" dirty="0" smtClean="0">
                <a:latin typeface="Arial" pitchFamily="34" charset="0"/>
                <a:cs typeface="Arial" pitchFamily="34" charset="0"/>
              </a:rPr>
              <a:t> </a:t>
            </a:r>
            <a:r>
              <a:rPr lang="es-ES" sz="1000" b="1" i="1" dirty="0" smtClean="0">
                <a:latin typeface="Arial" pitchFamily="34" charset="0"/>
                <a:cs typeface="Arial" pitchFamily="34" charset="0"/>
              </a:rPr>
              <a:t>Lagos </a:t>
            </a:r>
            <a:endParaRPr lang="es-ES" sz="10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descr="0042gruposreducido.gif"/>
          <p:cNvPicPr>
            <a:picLocks noChangeAspect="1"/>
          </p:cNvPicPr>
          <p:nvPr/>
        </p:nvPicPr>
        <p:blipFill>
          <a:blip r:embed="rId2" cstate="print"/>
          <a:stretch>
            <a:fillRect/>
          </a:stretch>
        </p:blipFill>
        <p:spPr>
          <a:xfrm>
            <a:off x="6444208" y="1268760"/>
            <a:ext cx="2502140" cy="1389310"/>
          </a:xfrm>
          <a:prstGeom prst="rect">
            <a:avLst/>
          </a:prstGeom>
        </p:spPr>
      </p:pic>
      <p:sp>
        <p:nvSpPr>
          <p:cNvPr id="6" name="5 Rectángulo"/>
          <p:cNvSpPr/>
          <p:nvPr/>
        </p:nvSpPr>
        <p:spPr>
          <a:xfrm>
            <a:off x="251520" y="476672"/>
            <a:ext cx="3528392" cy="5539978"/>
          </a:xfrm>
          <a:prstGeom prst="rect">
            <a:avLst/>
          </a:prstGeom>
        </p:spPr>
        <p:txBody>
          <a:bodyPr wrap="square">
            <a:spAutoFit/>
          </a:bodyPr>
          <a:lstStyle/>
          <a:p>
            <a:endParaRPr lang="es-ES" dirty="0"/>
          </a:p>
          <a:p>
            <a:pPr algn="ctr"/>
            <a:r>
              <a:rPr lang="es-ES" sz="1600" b="1" dirty="0">
                <a:latin typeface="Comic Sans MS" pitchFamily="66" charset="0"/>
              </a:rPr>
              <a:t>Las condiciones de trabajo infantil peligroso se encuentran en las siguientes actividades: </a:t>
            </a:r>
            <a:endParaRPr lang="es-ES" sz="1600" dirty="0" smtClean="0">
              <a:latin typeface="Comic Sans MS" pitchFamily="66" charset="0"/>
            </a:endParaRPr>
          </a:p>
          <a:p>
            <a:pPr>
              <a:buClr>
                <a:srgbClr val="C00000"/>
              </a:buClr>
              <a:buSzPct val="155000"/>
            </a:pPr>
            <a:endParaRPr lang="es-ES" dirty="0">
              <a:latin typeface="Comic Sans MS" pitchFamily="66" charset="0"/>
            </a:endParaRPr>
          </a:p>
          <a:p>
            <a:pPr>
              <a:buClr>
                <a:srgbClr val="C00000"/>
              </a:buClr>
              <a:buSzPct val="155000"/>
              <a:buFont typeface="Wingdings" pitchFamily="2" charset="2"/>
              <a:buChar char="N"/>
            </a:pPr>
            <a:r>
              <a:rPr lang="es-ES" dirty="0" smtClean="0">
                <a:latin typeface="Comic Sans MS" pitchFamily="66" charset="0"/>
              </a:rPr>
              <a:t>La agricultura, la pesca, la tala, la caza, la construcción, a minería y explotación de canteras.</a:t>
            </a:r>
          </a:p>
          <a:p>
            <a:pPr>
              <a:buClr>
                <a:srgbClr val="C00000"/>
              </a:buClr>
              <a:buSzPct val="155000"/>
              <a:buFont typeface="Wingdings" pitchFamily="2" charset="2"/>
              <a:buChar char="N"/>
            </a:pPr>
            <a:r>
              <a:rPr lang="es-ES" dirty="0" smtClean="0">
                <a:latin typeface="Comic Sans MS" pitchFamily="66" charset="0"/>
              </a:rPr>
              <a:t>La manufactura. </a:t>
            </a:r>
          </a:p>
          <a:p>
            <a:pPr>
              <a:buClr>
                <a:srgbClr val="C00000"/>
              </a:buClr>
              <a:buSzPct val="155000"/>
              <a:buFont typeface="Wingdings" pitchFamily="2" charset="2"/>
              <a:buChar char="N"/>
            </a:pPr>
            <a:r>
              <a:rPr lang="es-ES" dirty="0" smtClean="0">
                <a:latin typeface="Comic Sans MS" pitchFamily="66" charset="0"/>
              </a:rPr>
              <a:t>Servicios de electricidad y gas.</a:t>
            </a:r>
          </a:p>
          <a:p>
            <a:pPr>
              <a:buClr>
                <a:srgbClr val="C00000"/>
              </a:buClr>
              <a:buSzPct val="155000"/>
              <a:buFont typeface="Wingdings" pitchFamily="2" charset="2"/>
              <a:buChar char="N"/>
            </a:pPr>
            <a:r>
              <a:rPr lang="es-ES" dirty="0" smtClean="0">
                <a:latin typeface="Comic Sans MS" pitchFamily="66" charset="0"/>
              </a:rPr>
              <a:t>El transporte y almacenamiento.</a:t>
            </a:r>
          </a:p>
          <a:p>
            <a:pPr>
              <a:buClr>
                <a:srgbClr val="C00000"/>
              </a:buClr>
              <a:buSzPct val="155000"/>
              <a:buFont typeface="Wingdings" pitchFamily="2" charset="2"/>
              <a:buChar char="N"/>
            </a:pPr>
            <a:r>
              <a:rPr lang="es-ES" dirty="0" smtClean="0">
                <a:latin typeface="Comic Sans MS" pitchFamily="66" charset="0"/>
              </a:rPr>
              <a:t>La construcción.</a:t>
            </a:r>
          </a:p>
          <a:p>
            <a:pPr>
              <a:buClr>
                <a:srgbClr val="C00000"/>
              </a:buClr>
              <a:buSzPct val="155000"/>
              <a:buFont typeface="Wingdings" pitchFamily="2" charset="2"/>
              <a:buChar char="N"/>
            </a:pPr>
            <a:r>
              <a:rPr lang="es-ES" dirty="0" smtClean="0">
                <a:latin typeface="Comic Sans MS" pitchFamily="66" charset="0"/>
              </a:rPr>
              <a:t>Hoteles, restaurantes,</a:t>
            </a:r>
          </a:p>
          <a:p>
            <a:pPr>
              <a:buClr>
                <a:srgbClr val="C00000"/>
              </a:buClr>
              <a:buSzPct val="155000"/>
              <a:buFont typeface="Wingdings" pitchFamily="2" charset="2"/>
              <a:buChar char="N"/>
            </a:pPr>
            <a:r>
              <a:rPr lang="es-ES" dirty="0" smtClean="0">
                <a:latin typeface="Comic Sans MS" pitchFamily="66" charset="0"/>
              </a:rPr>
              <a:t>abarroterías y pulperías.</a:t>
            </a:r>
          </a:p>
          <a:p>
            <a:pPr>
              <a:buClr>
                <a:srgbClr val="C00000"/>
              </a:buClr>
              <a:buSzPct val="155000"/>
              <a:buFont typeface="Wingdings" pitchFamily="2" charset="2"/>
              <a:buChar char="N"/>
            </a:pPr>
            <a:r>
              <a:rPr lang="es-ES" dirty="0" smtClean="0">
                <a:latin typeface="Comic Sans MS" pitchFamily="66" charset="0"/>
              </a:rPr>
              <a:t>Recolector de desechos (como papel, botes, cartón, metales), entre otros.</a:t>
            </a:r>
            <a:endParaRPr lang="es-ES" dirty="0">
              <a:latin typeface="Comic Sans MS" pitchFamily="66" charset="0"/>
            </a:endParaRPr>
          </a:p>
        </p:txBody>
      </p:sp>
      <p:pic>
        <p:nvPicPr>
          <p:cNvPr id="7" name="Imagen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88224" y="0"/>
            <a:ext cx="2342991" cy="620687"/>
          </a:xfrm>
          <a:prstGeom prst="rect">
            <a:avLst/>
          </a:prstGeom>
        </p:spPr>
      </p:pic>
      <p:sp>
        <p:nvSpPr>
          <p:cNvPr id="8" name="7 Rectángulo"/>
          <p:cNvSpPr/>
          <p:nvPr/>
        </p:nvSpPr>
        <p:spPr>
          <a:xfrm>
            <a:off x="3923928" y="620688"/>
            <a:ext cx="2502024" cy="233910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endParaRPr lang="es-ES" dirty="0"/>
          </a:p>
          <a:p>
            <a:pPr algn="ctr"/>
            <a:r>
              <a:rPr lang="es-ES" sz="1600" dirty="0">
                <a:latin typeface="Comic Sans MS" pitchFamily="66" charset="0"/>
              </a:rPr>
              <a:t>La comunidad debe velar por que los niños, niñas y adolescentes no realicen este tipo de trabajos, pues pone en riesgo su desarrollo, integridad física, moral y emocional. </a:t>
            </a:r>
          </a:p>
        </p:txBody>
      </p:sp>
      <p:pic>
        <p:nvPicPr>
          <p:cNvPr id="10" name="9 Imagen" descr="source.gif"/>
          <p:cNvPicPr>
            <a:picLocks noChangeAspect="1"/>
          </p:cNvPicPr>
          <p:nvPr/>
        </p:nvPicPr>
        <p:blipFill>
          <a:blip r:embed="rId4" cstate="print"/>
          <a:stretch>
            <a:fillRect/>
          </a:stretch>
        </p:blipFill>
        <p:spPr>
          <a:xfrm>
            <a:off x="3491880" y="4077072"/>
            <a:ext cx="4762500" cy="238125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srcRect l="27129" t="13360" r="22158" b="73912"/>
          <a:stretch>
            <a:fillRect/>
          </a:stretch>
        </p:blipFill>
        <p:spPr bwMode="auto">
          <a:xfrm>
            <a:off x="0" y="0"/>
            <a:ext cx="9144000" cy="1196752"/>
          </a:xfrm>
          <a:prstGeom prst="rect">
            <a:avLst/>
          </a:prstGeom>
          <a:noFill/>
          <a:ln w="9525">
            <a:noFill/>
            <a:miter lim="800000"/>
            <a:headEnd/>
            <a:tailEnd/>
          </a:ln>
        </p:spPr>
      </p:pic>
      <p:sp>
        <p:nvSpPr>
          <p:cNvPr id="5" name="4 Rectángulo"/>
          <p:cNvSpPr/>
          <p:nvPr/>
        </p:nvSpPr>
        <p:spPr>
          <a:xfrm>
            <a:off x="467544" y="1196752"/>
            <a:ext cx="4572000" cy="861774"/>
          </a:xfrm>
          <a:prstGeom prst="rect">
            <a:avLst/>
          </a:prstGeom>
        </p:spPr>
        <p:txBody>
          <a:bodyPr>
            <a:spAutoFit/>
          </a:bodyPr>
          <a:lstStyle/>
          <a:p>
            <a:endParaRPr lang="es-ES" dirty="0"/>
          </a:p>
          <a:p>
            <a:r>
              <a:rPr lang="es-ES" sz="1600" dirty="0">
                <a:latin typeface="Comic Sans MS" pitchFamily="66" charset="0"/>
              </a:rPr>
              <a:t>Los riesgos más importantes que los niños, niñas y adolescentes sufren al trabajar son: </a:t>
            </a:r>
          </a:p>
        </p:txBody>
      </p:sp>
      <p:sp>
        <p:nvSpPr>
          <p:cNvPr id="6" name="5 Rectángulo"/>
          <p:cNvSpPr/>
          <p:nvPr/>
        </p:nvSpPr>
        <p:spPr>
          <a:xfrm>
            <a:off x="323528" y="2060848"/>
            <a:ext cx="4572000" cy="2585323"/>
          </a:xfrm>
          <a:prstGeom prst="rect">
            <a:avLst/>
          </a:prstGeom>
        </p:spPr>
        <p:txBody>
          <a:bodyPr>
            <a:spAutoFit/>
          </a:bodyPr>
          <a:lstStyle/>
          <a:p>
            <a:endParaRPr lang="es-ES" dirty="0"/>
          </a:p>
          <a:p>
            <a:pPr>
              <a:buClr>
                <a:schemeClr val="accent4"/>
              </a:buClr>
              <a:buSzPct val="155000"/>
              <a:buFont typeface="Webdings" pitchFamily="18" charset="2"/>
              <a:buChar char=""/>
            </a:pPr>
            <a:r>
              <a:rPr lang="es-ES" sz="1600" dirty="0">
                <a:latin typeface="Comic Sans MS" pitchFamily="66" charset="0"/>
              </a:rPr>
              <a:t>Impide que los niños asistan a la escuela, o les obliga a combinar ambas actividades exigiéndoles un sobre-esfuerzo que les lleva a abandonar los estudios. </a:t>
            </a:r>
          </a:p>
          <a:p>
            <a:pPr>
              <a:buClr>
                <a:schemeClr val="accent4"/>
              </a:buClr>
              <a:buSzPct val="155000"/>
              <a:buFont typeface="Webdings" pitchFamily="18" charset="2"/>
              <a:buChar char=""/>
            </a:pPr>
            <a:r>
              <a:rPr lang="es-ES" sz="1600" dirty="0">
                <a:latin typeface="Comic Sans MS" pitchFamily="66" charset="0"/>
              </a:rPr>
              <a:t>A nivel de la salud, ya sea por la propia naturaleza de ciertas actividades o por las condiciones en que se realizan, se exponen a enfermedades, accidentes, lesiones y abusos físicos y psicológicos. </a:t>
            </a:r>
          </a:p>
        </p:txBody>
      </p:sp>
      <p:sp>
        <p:nvSpPr>
          <p:cNvPr id="7" name="6 Flecha abajo"/>
          <p:cNvSpPr/>
          <p:nvPr/>
        </p:nvSpPr>
        <p:spPr>
          <a:xfrm>
            <a:off x="2267744" y="2060848"/>
            <a:ext cx="288032" cy="288032"/>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pic>
        <p:nvPicPr>
          <p:cNvPr id="8" name="7 Imagen" descr="girl_reading_school_book_hg_wht.gif"/>
          <p:cNvPicPr>
            <a:picLocks noChangeAspect="1"/>
          </p:cNvPicPr>
          <p:nvPr/>
        </p:nvPicPr>
        <p:blipFill>
          <a:blip r:embed="rId3" cstate="print"/>
          <a:stretch>
            <a:fillRect/>
          </a:stretch>
        </p:blipFill>
        <p:spPr>
          <a:xfrm>
            <a:off x="5076056" y="1340768"/>
            <a:ext cx="3333750" cy="2905125"/>
          </a:xfrm>
          <a:prstGeom prst="rect">
            <a:avLst/>
          </a:prstGeom>
        </p:spPr>
      </p:pic>
      <p:pic>
        <p:nvPicPr>
          <p:cNvPr id="9" name="8 Imagen" descr="13796387-a-boy-reads-a-book-vector-illustration.jpg"/>
          <p:cNvPicPr>
            <a:picLocks noChangeAspect="1"/>
          </p:cNvPicPr>
          <p:nvPr/>
        </p:nvPicPr>
        <p:blipFill>
          <a:blip r:embed="rId4" cstate="print"/>
          <a:stretch>
            <a:fillRect/>
          </a:stretch>
        </p:blipFill>
        <p:spPr>
          <a:xfrm>
            <a:off x="2987824" y="4509120"/>
            <a:ext cx="3962400" cy="2203704"/>
          </a:xfrm>
          <a:prstGeom prst="rect">
            <a:avLst/>
          </a:prstGeom>
        </p:spPr>
      </p:pic>
      <p:pic>
        <p:nvPicPr>
          <p:cNvPr id="10" name="Imagen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801009" y="6093296"/>
            <a:ext cx="2342991" cy="620687"/>
          </a:xfrm>
          <a:prstGeom prst="rect">
            <a:avLst/>
          </a:prstGeom>
        </p:spPr>
      </p:pic>
      <p:sp>
        <p:nvSpPr>
          <p:cNvPr id="11" name="10 CuadroTexto"/>
          <p:cNvSpPr txBox="1"/>
          <p:nvPr/>
        </p:nvSpPr>
        <p:spPr>
          <a:xfrm>
            <a:off x="107504" y="6525344"/>
            <a:ext cx="3384376" cy="246221"/>
          </a:xfrm>
          <a:prstGeom prst="rect">
            <a:avLst/>
          </a:prstGeom>
          <a:noFill/>
        </p:spPr>
        <p:txBody>
          <a:bodyPr wrap="square" rtlCol="0">
            <a:spAutoFit/>
          </a:bodyPr>
          <a:lstStyle/>
          <a:p>
            <a:pPr>
              <a:buClr>
                <a:schemeClr val="tx2"/>
              </a:buClr>
              <a:buFont typeface="Wingdings" pitchFamily="2" charset="2"/>
              <a:buChar char=""/>
            </a:pPr>
            <a:r>
              <a:rPr lang="es-ES" sz="1000" b="1" i="1" dirty="0" smtClean="0">
                <a:latin typeface="Arial" pitchFamily="34" charset="0"/>
                <a:cs typeface="Arial" pitchFamily="34" charset="0"/>
              </a:rPr>
              <a:t>Elaborado por: Gabriela Nycol</a:t>
            </a:r>
            <a:r>
              <a:rPr lang="es-ES" sz="1000" b="1" i="1" dirty="0" smtClean="0">
                <a:latin typeface="Arial" pitchFamily="34" charset="0"/>
                <a:cs typeface="Arial" pitchFamily="34" charset="0"/>
              </a:rPr>
              <a:t> </a:t>
            </a:r>
            <a:r>
              <a:rPr lang="es-ES" sz="1000" b="1" i="1" dirty="0" smtClean="0">
                <a:latin typeface="Arial" pitchFamily="34" charset="0"/>
                <a:cs typeface="Arial" pitchFamily="34" charset="0"/>
              </a:rPr>
              <a:t>Lagos </a:t>
            </a:r>
            <a:endParaRPr lang="es-ES" sz="10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23728" y="116632"/>
            <a:ext cx="4392488" cy="954360"/>
          </a:xfrm>
        </p:spPr>
        <p:txBody>
          <a:bodyPr>
            <a:noAutofit/>
          </a:bodyPr>
          <a:lstStyle/>
          <a:p>
            <a:r>
              <a:rPr lang="es-E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itchFamily="66" charset="0"/>
              </a:rPr>
              <a:t/>
            </a:r>
            <a:br>
              <a:rPr lang="es-E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itchFamily="66" charset="0"/>
              </a:rPr>
            </a:br>
            <a:r>
              <a:rPr lang="es-E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itchFamily="66" charset="0"/>
              </a:rPr>
              <a:t>¿Qué puede pasar cuando los niños trabajan en malas condiciones?</a:t>
            </a:r>
            <a:endParaRPr lang="es-E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itchFamily="66" charset="0"/>
            </a:endParaRPr>
          </a:p>
        </p:txBody>
      </p:sp>
      <p:sp>
        <p:nvSpPr>
          <p:cNvPr id="4" name="3 Rectángulo"/>
          <p:cNvSpPr/>
          <p:nvPr/>
        </p:nvSpPr>
        <p:spPr>
          <a:xfrm>
            <a:off x="107504" y="1268760"/>
            <a:ext cx="3528392" cy="455509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endParaRPr lang="es-ES" dirty="0"/>
          </a:p>
          <a:p>
            <a:pPr algn="ctr"/>
            <a:r>
              <a:rPr lang="es-ES" sz="1600" b="1" dirty="0">
                <a:latin typeface="Comic Sans MS" pitchFamily="66" charset="0"/>
              </a:rPr>
              <a:t>Trabajando en el campo </a:t>
            </a:r>
          </a:p>
          <a:p>
            <a:r>
              <a:rPr lang="es-ES" sz="1600" dirty="0">
                <a:latin typeface="Comic Sans MS" pitchFamily="66" charset="0"/>
              </a:rPr>
              <a:t>Hay accidentes con tractores y otra maquinaria pesada, exposición a pesticidas y fertilizantes tóxicos, largos recorridos con cargas pesadas, en temperaturas extremas, además de condiciones sanitarias y de higiene precarias</a:t>
            </a:r>
            <a:r>
              <a:rPr lang="es-ES" sz="1600" dirty="0" smtClean="0">
                <a:latin typeface="Comic Sans MS" pitchFamily="66" charset="0"/>
              </a:rPr>
              <a:t>.</a:t>
            </a:r>
          </a:p>
          <a:p>
            <a:endParaRPr lang="es-ES" sz="1600" dirty="0"/>
          </a:p>
          <a:p>
            <a:r>
              <a:rPr lang="es-ES" sz="1600" b="1" i="1" dirty="0"/>
              <a:t>¿</a:t>
            </a:r>
            <a:r>
              <a:rPr lang="es-ES" sz="1600" dirty="0">
                <a:latin typeface="Comic Sans MS" pitchFamily="66" charset="0"/>
              </a:rPr>
              <a:t>Qué puede pasar? Golpes, cortes y lesiones causadas por la maquinaria o por el ganado; amputaciones, envenenamiento, enfermedades como asma y bronquitis; dolores de espalda</a:t>
            </a:r>
            <a:r>
              <a:rPr lang="es-ES" sz="1600" dirty="0" smtClean="0">
                <a:latin typeface="Comic Sans MS" pitchFamily="66" charset="0"/>
              </a:rPr>
              <a:t>, cansancio</a:t>
            </a:r>
            <a:r>
              <a:rPr lang="es-ES" sz="1600" dirty="0">
                <a:latin typeface="Comic Sans MS" pitchFamily="66" charset="0"/>
              </a:rPr>
              <a:t>. Dolores de cabeza y problemas de la piel.</a:t>
            </a:r>
            <a:r>
              <a:rPr lang="es-ES" sz="1600" dirty="0" smtClean="0">
                <a:latin typeface="Comic Sans MS" pitchFamily="66" charset="0"/>
              </a:rPr>
              <a:t> </a:t>
            </a:r>
            <a:endParaRPr lang="es-ES" sz="1600" dirty="0">
              <a:latin typeface="Comic Sans MS" pitchFamily="66" charset="0"/>
            </a:endParaRPr>
          </a:p>
        </p:txBody>
      </p:sp>
      <p:sp>
        <p:nvSpPr>
          <p:cNvPr id="6" name="5 Rectángulo"/>
          <p:cNvSpPr/>
          <p:nvPr/>
        </p:nvSpPr>
        <p:spPr>
          <a:xfrm>
            <a:off x="3671392" y="2704852"/>
            <a:ext cx="5472608" cy="230832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endParaRPr lang="es-ES" sz="1600" dirty="0">
              <a:latin typeface="Comic Sans MS" pitchFamily="66" charset="0"/>
            </a:endParaRPr>
          </a:p>
          <a:p>
            <a:pPr algn="ctr"/>
            <a:r>
              <a:rPr lang="es-ES" sz="1600" b="1" dirty="0">
                <a:latin typeface="Comic Sans MS" pitchFamily="66" charset="0"/>
              </a:rPr>
              <a:t>Trabajando en casa ajena </a:t>
            </a:r>
          </a:p>
          <a:p>
            <a:r>
              <a:rPr lang="es-ES" sz="1600" dirty="0">
                <a:latin typeface="Comic Sans MS" pitchFamily="66" charset="0"/>
              </a:rPr>
              <a:t>Donde se dan largas jornadas de trabajo, tareas cansadas y degradantes, además de estar solo y lejos de la familia. </a:t>
            </a:r>
          </a:p>
          <a:p>
            <a:r>
              <a:rPr lang="es-ES" sz="1600" b="1" i="1" dirty="0">
                <a:latin typeface="Comic Sans MS" pitchFamily="66" charset="0"/>
              </a:rPr>
              <a:t>¿</a:t>
            </a:r>
            <a:r>
              <a:rPr lang="es-ES" sz="1600" dirty="0">
                <a:latin typeface="Comic Sans MS" pitchFamily="66" charset="0"/>
              </a:rPr>
              <a:t>Qué puede pasar? Lesiones físicas, traumas psicológicos por abuso físico y/o sexual; daño moral, reclusión en el lugar de trabajo y maltrato por parte del empleador. </a:t>
            </a:r>
          </a:p>
        </p:txBody>
      </p:sp>
      <p:pic>
        <p:nvPicPr>
          <p:cNvPr id="7" name="Imagen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88224" y="260648"/>
            <a:ext cx="2342991" cy="620687"/>
          </a:xfrm>
          <a:prstGeom prst="rect">
            <a:avLst/>
          </a:prstGeom>
        </p:spPr>
      </p:pic>
      <p:pic>
        <p:nvPicPr>
          <p:cNvPr id="8" name="Picture 2"/>
          <p:cNvPicPr>
            <a:picLocks noGrp="1" noChangeAspect="1" noChangeArrowheads="1"/>
          </p:cNvPicPr>
          <p:nvPr>
            <p:ph idx="1"/>
          </p:nvPr>
        </p:nvPicPr>
        <p:blipFill>
          <a:blip r:embed="rId4" cstate="print">
            <a:clrChange>
              <a:clrFrom>
                <a:srgbClr val="000000"/>
              </a:clrFrom>
              <a:clrTo>
                <a:srgbClr val="000000">
                  <a:alpha val="0"/>
                </a:srgbClr>
              </a:clrTo>
            </a:clrChange>
          </a:blip>
          <a:srcRect/>
          <a:stretch>
            <a:fillRect/>
          </a:stretch>
        </p:blipFill>
        <p:spPr bwMode="auto">
          <a:xfrm>
            <a:off x="3779912" y="1484784"/>
            <a:ext cx="1334864" cy="1617855"/>
          </a:xfrm>
          <a:prstGeom prst="rect">
            <a:avLst/>
          </a:prstGeom>
          <a:noFill/>
          <a:ln w="9525">
            <a:noFill/>
            <a:miter lim="800000"/>
            <a:headEnd/>
            <a:tailEnd/>
          </a:ln>
        </p:spPr>
      </p:pic>
      <p:pic>
        <p:nvPicPr>
          <p:cNvPr id="9" name="Picture 3"/>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5220072" y="4581128"/>
            <a:ext cx="2195736" cy="21578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588224" y="260648"/>
            <a:ext cx="2342991" cy="620687"/>
          </a:xfrm>
          <a:prstGeom prst="rect">
            <a:avLst/>
          </a:prstGeom>
        </p:spPr>
      </p:pic>
      <p:sp>
        <p:nvSpPr>
          <p:cNvPr id="5" name="4 Rectángulo"/>
          <p:cNvSpPr/>
          <p:nvPr/>
        </p:nvSpPr>
        <p:spPr>
          <a:xfrm>
            <a:off x="1619672" y="836712"/>
            <a:ext cx="5238328" cy="283154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endParaRPr lang="es-ES" dirty="0"/>
          </a:p>
          <a:p>
            <a:pPr algn="ctr"/>
            <a:r>
              <a:rPr lang="es-ES" sz="1600" b="1" dirty="0">
                <a:latin typeface="Comic Sans MS" pitchFamily="66" charset="0"/>
              </a:rPr>
              <a:t>Trabajando en la calle </a:t>
            </a:r>
          </a:p>
          <a:p>
            <a:r>
              <a:rPr lang="es-ES" sz="1600" dirty="0">
                <a:latin typeface="Comic Sans MS" pitchFamily="66" charset="0"/>
              </a:rPr>
              <a:t>Donde se venden periódicos, frutas, y se limpia vidrios de carros; actuando en los semáforos se pide dinero y se exponen al humo de los carros, se permanece en temperaturas extremas, además de encontrar condiciones sanitarias y de higiene precarias. </a:t>
            </a:r>
          </a:p>
          <a:p>
            <a:r>
              <a:rPr lang="es-ES" sz="1600" dirty="0">
                <a:latin typeface="Comic Sans MS" pitchFamily="66" charset="0"/>
              </a:rPr>
              <a:t>¿Qué puede pasar? Exposición a delincuencia y violencia; se ingiere mucho humo y se corre el peligro de ser atropellado. </a:t>
            </a:r>
          </a:p>
        </p:txBody>
      </p:sp>
      <p:pic>
        <p:nvPicPr>
          <p:cNvPr id="6"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4427984" y="3717032"/>
            <a:ext cx="3782012" cy="2880320"/>
          </a:xfrm>
          <a:prstGeom prst="rect">
            <a:avLst/>
          </a:prstGeom>
          <a:noFill/>
          <a:ln w="9525">
            <a:noFill/>
            <a:miter lim="800000"/>
            <a:headEnd/>
            <a:tailEnd/>
          </a:ln>
        </p:spPr>
      </p:pic>
      <p:pic>
        <p:nvPicPr>
          <p:cNvPr id="8" name="7 Imagen" descr="school-animation-pencil.gif"/>
          <p:cNvPicPr>
            <a:picLocks noChangeAspect="1"/>
          </p:cNvPicPr>
          <p:nvPr/>
        </p:nvPicPr>
        <p:blipFill>
          <a:blip r:embed="rId4" cstate="print"/>
          <a:stretch>
            <a:fillRect/>
          </a:stretch>
        </p:blipFill>
        <p:spPr>
          <a:xfrm>
            <a:off x="179512" y="0"/>
            <a:ext cx="1584176" cy="316835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4" name="3 Rectángulo"/>
          <p:cNvSpPr/>
          <p:nvPr/>
        </p:nvSpPr>
        <p:spPr>
          <a:xfrm>
            <a:off x="1835696" y="1988840"/>
            <a:ext cx="3888432" cy="1754326"/>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endParaRPr lang="es-ES" dirty="0"/>
          </a:p>
          <a:p>
            <a:pPr algn="ctr"/>
            <a:r>
              <a:rPr lang="es-ES" b="1" dirty="0">
                <a:latin typeface="Comic Sans MS" pitchFamily="66" charset="0"/>
              </a:rPr>
              <a:t>Objetivo: </a:t>
            </a:r>
          </a:p>
          <a:p>
            <a:pPr algn="ctr"/>
            <a:r>
              <a:rPr lang="es-ES" dirty="0">
                <a:latin typeface="Comic Sans MS" pitchFamily="66" charset="0"/>
              </a:rPr>
              <a:t>Conocer las peores formas de trabajo infantil como actividades inaceptables que deben erradicarse. </a:t>
            </a:r>
          </a:p>
        </p:txBody>
      </p:sp>
      <p:pic>
        <p:nvPicPr>
          <p:cNvPr id="5" name="Picture 5"/>
          <p:cNvPicPr>
            <a:picLocks noGrp="1" noChangeAspect="1" noChangeArrowheads="1"/>
          </p:cNvPicPr>
          <p:nvPr>
            <p:ph idx="1"/>
          </p:nvPr>
        </p:nvPicPr>
        <p:blipFill>
          <a:blip r:embed="rId2" cstate="print"/>
          <a:srcRect l="25141" t="13360" r="24146" b="73912"/>
          <a:stretch>
            <a:fillRect/>
          </a:stretch>
        </p:blipFill>
        <p:spPr bwMode="auto">
          <a:xfrm>
            <a:off x="0" y="-1"/>
            <a:ext cx="9144000" cy="1434353"/>
          </a:xfrm>
          <a:prstGeom prst="rect">
            <a:avLst/>
          </a:prstGeom>
          <a:noFill/>
          <a:ln w="9525">
            <a:noFill/>
            <a:miter lim="800000"/>
            <a:headEnd/>
            <a:tailEnd/>
          </a:ln>
        </p:spPr>
      </p:pic>
      <p:pic>
        <p:nvPicPr>
          <p:cNvPr id="6" name="5 Imagen" descr="303.gif"/>
          <p:cNvPicPr>
            <a:picLocks noChangeAspect="1"/>
          </p:cNvPicPr>
          <p:nvPr/>
        </p:nvPicPr>
        <p:blipFill>
          <a:blip r:embed="rId3" cstate="print"/>
          <a:stretch>
            <a:fillRect/>
          </a:stretch>
        </p:blipFill>
        <p:spPr>
          <a:xfrm>
            <a:off x="5627207" y="2060848"/>
            <a:ext cx="3516793" cy="3789040"/>
          </a:xfrm>
          <a:prstGeom prst="rect">
            <a:avLst/>
          </a:prstGeom>
        </p:spPr>
      </p:pic>
      <p:pic>
        <p:nvPicPr>
          <p:cNvPr id="7" name="Imagen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16216" y="5877272"/>
            <a:ext cx="2342991" cy="620687"/>
          </a:xfrm>
          <a:prstGeom prst="rect">
            <a:avLst/>
          </a:prstGeom>
        </p:spPr>
      </p:pic>
      <p:pic>
        <p:nvPicPr>
          <p:cNvPr id="9" name="8 Imagen" descr="aaaaa.gif"/>
          <p:cNvPicPr>
            <a:picLocks noChangeAspect="1"/>
          </p:cNvPicPr>
          <p:nvPr/>
        </p:nvPicPr>
        <p:blipFill>
          <a:blip r:embed="rId5" cstate="print"/>
          <a:stretch>
            <a:fillRect/>
          </a:stretch>
        </p:blipFill>
        <p:spPr>
          <a:xfrm>
            <a:off x="1403648" y="3897412"/>
            <a:ext cx="2657872" cy="2438598"/>
          </a:xfrm>
          <a:prstGeom prst="rect">
            <a:avLst/>
          </a:prstGeom>
        </p:spPr>
      </p:pic>
      <p:sp>
        <p:nvSpPr>
          <p:cNvPr id="8" name="7 CuadroTexto"/>
          <p:cNvSpPr txBox="1"/>
          <p:nvPr/>
        </p:nvSpPr>
        <p:spPr>
          <a:xfrm>
            <a:off x="611560" y="6453336"/>
            <a:ext cx="3384376" cy="246221"/>
          </a:xfrm>
          <a:prstGeom prst="rect">
            <a:avLst/>
          </a:prstGeom>
          <a:noFill/>
        </p:spPr>
        <p:txBody>
          <a:bodyPr wrap="square" rtlCol="0">
            <a:spAutoFit/>
          </a:bodyPr>
          <a:lstStyle/>
          <a:p>
            <a:pPr>
              <a:buClr>
                <a:schemeClr val="tx2"/>
              </a:buClr>
              <a:buFont typeface="Wingdings" pitchFamily="2" charset="2"/>
              <a:buChar char=""/>
            </a:pPr>
            <a:r>
              <a:rPr lang="es-ES" sz="1000" b="1" i="1" dirty="0" smtClean="0">
                <a:latin typeface="Arial" pitchFamily="34" charset="0"/>
                <a:cs typeface="Arial" pitchFamily="34" charset="0"/>
              </a:rPr>
              <a:t>Elaborado por: Gabriela Nycol</a:t>
            </a:r>
            <a:r>
              <a:rPr lang="es-ES" sz="1000" b="1" i="1" dirty="0" smtClean="0">
                <a:latin typeface="Arial" pitchFamily="34" charset="0"/>
                <a:cs typeface="Arial" pitchFamily="34" charset="0"/>
              </a:rPr>
              <a:t> </a:t>
            </a:r>
            <a:r>
              <a:rPr lang="es-ES" sz="1000" b="1" i="1" dirty="0" smtClean="0">
                <a:latin typeface="Arial" pitchFamily="34" charset="0"/>
                <a:cs typeface="Arial" pitchFamily="34" charset="0"/>
              </a:rPr>
              <a:t>Lagos </a:t>
            </a:r>
            <a:endParaRPr lang="es-ES" sz="10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p:cNvSpPr/>
          <p:nvPr/>
        </p:nvSpPr>
        <p:spPr>
          <a:xfrm>
            <a:off x="467544" y="1052736"/>
            <a:ext cx="3240360" cy="307776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endParaRPr lang="es-ES" dirty="0"/>
          </a:p>
          <a:p>
            <a:pPr algn="ctr"/>
            <a:r>
              <a:rPr lang="es-ES" sz="1600" b="1" dirty="0">
                <a:latin typeface="Comic Sans MS" pitchFamily="66" charset="0"/>
              </a:rPr>
              <a:t>Definición </a:t>
            </a:r>
          </a:p>
          <a:p>
            <a:r>
              <a:rPr lang="es-ES" sz="1600" dirty="0">
                <a:latin typeface="Comic Sans MS" pitchFamily="66" charset="0"/>
              </a:rPr>
              <a:t>Las peores formas de trabajo infantil son aquellas que la ley considera prohibidas por que atentan contra la libertad, moralidad, seguridad y salud física y mental de niños, niñas y adolescentes. </a:t>
            </a:r>
            <a:endParaRPr lang="es-ES" sz="1600" dirty="0" smtClean="0">
              <a:latin typeface="Comic Sans MS" pitchFamily="66" charset="0"/>
            </a:endParaRPr>
          </a:p>
          <a:p>
            <a:endParaRPr lang="es-ES" sz="1600" dirty="0">
              <a:latin typeface="Comic Sans MS" pitchFamily="66" charset="0"/>
            </a:endParaRPr>
          </a:p>
          <a:p>
            <a:r>
              <a:rPr lang="es-ES" sz="1600" b="1" dirty="0">
                <a:latin typeface="Comic Sans MS" pitchFamily="66" charset="0"/>
              </a:rPr>
              <a:t>Según el convenio 182 de la OIT en su Art. 3 estas son: </a:t>
            </a:r>
            <a:endParaRPr lang="es-ES" sz="1600" dirty="0">
              <a:latin typeface="Comic Sans MS" pitchFamily="66" charset="0"/>
            </a:endParaRPr>
          </a:p>
        </p:txBody>
      </p:sp>
      <p:sp>
        <p:nvSpPr>
          <p:cNvPr id="13" name="12 CuadroTexto"/>
          <p:cNvSpPr txBox="1"/>
          <p:nvPr/>
        </p:nvSpPr>
        <p:spPr>
          <a:xfrm>
            <a:off x="899592" y="4221088"/>
            <a:ext cx="1440160" cy="338554"/>
          </a:xfrm>
          <a:prstGeom prst="rect">
            <a:avLst/>
          </a:prstGeom>
          <a:noFill/>
        </p:spPr>
        <p:txBody>
          <a:bodyPr wrap="square" rtlCol="0">
            <a:spAutoFit/>
          </a:bodyPr>
          <a:lstStyle/>
          <a:p>
            <a:pPr algn="ctr"/>
            <a:r>
              <a:rPr lang="es-ES" sz="1600" dirty="0" smtClean="0">
                <a:solidFill>
                  <a:prstClr val="black"/>
                </a:solidFill>
                <a:latin typeface="Comic Sans MS" pitchFamily="66" charset="0"/>
              </a:rPr>
              <a:t>La Esclavitud </a:t>
            </a:r>
            <a:endParaRPr lang="es-ES" sz="1600" dirty="0">
              <a:solidFill>
                <a:prstClr val="black"/>
              </a:solidFill>
              <a:latin typeface="Comic Sans MS" pitchFamily="66" charset="0"/>
            </a:endParaRPr>
          </a:p>
        </p:txBody>
      </p:sp>
      <p:sp>
        <p:nvSpPr>
          <p:cNvPr id="14" name="13 CuadroTexto"/>
          <p:cNvSpPr txBox="1"/>
          <p:nvPr/>
        </p:nvSpPr>
        <p:spPr>
          <a:xfrm>
            <a:off x="4139952" y="1196752"/>
            <a:ext cx="1656184" cy="584775"/>
          </a:xfrm>
          <a:prstGeom prst="rect">
            <a:avLst/>
          </a:prstGeom>
          <a:noFill/>
        </p:spPr>
        <p:txBody>
          <a:bodyPr wrap="square" rtlCol="0">
            <a:spAutoFit/>
          </a:bodyPr>
          <a:lstStyle/>
          <a:p>
            <a:pPr algn="ctr"/>
            <a:r>
              <a:rPr lang="es-ES" sz="1600" dirty="0" smtClean="0">
                <a:solidFill>
                  <a:prstClr val="black"/>
                </a:solidFill>
                <a:latin typeface="Comic Sans MS" pitchFamily="66" charset="0"/>
              </a:rPr>
              <a:t>Explotación Sexual </a:t>
            </a:r>
            <a:endParaRPr lang="es-ES" sz="1600" dirty="0">
              <a:solidFill>
                <a:prstClr val="black"/>
              </a:solidFill>
              <a:latin typeface="Comic Sans MS" pitchFamily="66" charset="0"/>
            </a:endParaRPr>
          </a:p>
        </p:txBody>
      </p:sp>
      <p:sp>
        <p:nvSpPr>
          <p:cNvPr id="15" name="14 Rectángulo"/>
          <p:cNvSpPr/>
          <p:nvPr/>
        </p:nvSpPr>
        <p:spPr>
          <a:xfrm>
            <a:off x="6444208" y="1628800"/>
            <a:ext cx="2339752" cy="830997"/>
          </a:xfrm>
          <a:prstGeom prst="rect">
            <a:avLst/>
          </a:prstGeom>
        </p:spPr>
        <p:txBody>
          <a:bodyPr wrap="square">
            <a:spAutoFit/>
          </a:bodyPr>
          <a:lstStyle/>
          <a:p>
            <a:r>
              <a:rPr lang="es-ES" sz="1600" dirty="0">
                <a:solidFill>
                  <a:prstClr val="black"/>
                </a:solidFill>
                <a:latin typeface="Comic Sans MS" pitchFamily="66" charset="0"/>
              </a:rPr>
              <a:t>El uso de niños, niñas y adolescentes para actividades delictivas:</a:t>
            </a:r>
          </a:p>
        </p:txBody>
      </p:sp>
      <p:pic>
        <p:nvPicPr>
          <p:cNvPr id="16" name="Picture 2"/>
          <p:cNvPicPr>
            <a:picLocks noChangeAspect="1" noChangeArrowheads="1"/>
          </p:cNvPicPr>
          <p:nvPr/>
        </p:nvPicPr>
        <p:blipFill>
          <a:blip r:embed="rId3" cstate="print"/>
          <a:srcRect/>
          <a:stretch>
            <a:fillRect/>
          </a:stretch>
        </p:blipFill>
        <p:spPr bwMode="auto">
          <a:xfrm>
            <a:off x="4139952" y="1988840"/>
            <a:ext cx="1584176" cy="1604674"/>
          </a:xfrm>
          <a:prstGeom prst="rect">
            <a:avLst/>
          </a:prstGeom>
          <a:ln>
            <a:noFill/>
          </a:ln>
          <a:effectLst>
            <a:outerShdw blurRad="292100" dist="139700" dir="2700000" algn="tl" rotWithShape="0">
              <a:srgbClr val="333333">
                <a:alpha val="65000"/>
              </a:srgbClr>
            </a:outerShdw>
          </a:effectLst>
        </p:spPr>
      </p:pic>
      <p:pic>
        <p:nvPicPr>
          <p:cNvPr id="17" name="Picture 3"/>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827584" y="4581128"/>
            <a:ext cx="1753158" cy="1765692"/>
          </a:xfrm>
          <a:prstGeom prst="rect">
            <a:avLst/>
          </a:prstGeom>
          <a:noFill/>
          <a:ln w="9525">
            <a:noFill/>
            <a:miter lim="800000"/>
            <a:headEnd/>
            <a:tailEnd/>
          </a:ln>
        </p:spPr>
      </p:pic>
      <p:pic>
        <p:nvPicPr>
          <p:cNvPr id="18" name="Picture 4"/>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6732240" y="2492896"/>
            <a:ext cx="1887868" cy="1702714"/>
          </a:xfrm>
          <a:prstGeom prst="rect">
            <a:avLst/>
          </a:prstGeom>
          <a:noFill/>
          <a:ln w="9525">
            <a:noFill/>
            <a:miter lim="800000"/>
            <a:headEnd/>
            <a:tailEnd/>
          </a:ln>
        </p:spPr>
      </p:pic>
      <p:sp>
        <p:nvSpPr>
          <p:cNvPr id="19" name="18 Rectángulo"/>
          <p:cNvSpPr/>
          <p:nvPr/>
        </p:nvSpPr>
        <p:spPr>
          <a:xfrm>
            <a:off x="3923928" y="4365104"/>
            <a:ext cx="3240360" cy="224676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endParaRPr lang="es-ES" sz="1400" dirty="0">
              <a:latin typeface="Comic Sans MS" pitchFamily="66" charset="0"/>
            </a:endParaRPr>
          </a:p>
          <a:p>
            <a:r>
              <a:rPr lang="es-ES" sz="1400" dirty="0">
                <a:latin typeface="Comic Sans MS" pitchFamily="66" charset="0"/>
              </a:rPr>
              <a:t>Si se tienen conocimiento de que algún niño, niña o adolecente está en situación de peor forma de trabajo infantil en su comunidad, </a:t>
            </a:r>
            <a:r>
              <a:rPr lang="es-ES" sz="1400" dirty="0" smtClean="0">
                <a:latin typeface="Comic Sans MS" pitchFamily="66" charset="0"/>
              </a:rPr>
              <a:t>es importante </a:t>
            </a:r>
            <a:r>
              <a:rPr lang="es-ES" sz="1400" dirty="0">
                <a:latin typeface="Comic Sans MS" pitchFamily="66" charset="0"/>
              </a:rPr>
              <a:t>denunciarlo en </a:t>
            </a:r>
            <a:r>
              <a:rPr lang="es-ES" sz="1400" dirty="0" smtClean="0">
                <a:latin typeface="Comic Sans MS" pitchFamily="66" charset="0"/>
              </a:rPr>
              <a:t>las oficinas </a:t>
            </a:r>
            <a:r>
              <a:rPr lang="es-ES" sz="1400" dirty="0">
                <a:latin typeface="Comic Sans MS" pitchFamily="66" charset="0"/>
              </a:rPr>
              <a:t>de la Fiscalía de la </a:t>
            </a:r>
            <a:r>
              <a:rPr lang="es-ES" sz="1400" dirty="0" smtClean="0">
                <a:latin typeface="Comic Sans MS" pitchFamily="66" charset="0"/>
              </a:rPr>
              <a:t>Niñez más </a:t>
            </a:r>
            <a:r>
              <a:rPr lang="es-ES" sz="1400" dirty="0">
                <a:latin typeface="Comic Sans MS" pitchFamily="66" charset="0"/>
              </a:rPr>
              <a:t>cercana, a las oficinas </a:t>
            </a:r>
            <a:r>
              <a:rPr lang="es-ES" sz="1400" dirty="0" smtClean="0">
                <a:latin typeface="Comic Sans MS" pitchFamily="66" charset="0"/>
              </a:rPr>
              <a:t>del DINAF </a:t>
            </a:r>
            <a:r>
              <a:rPr lang="es-ES" sz="1400" dirty="0">
                <a:latin typeface="Comic Sans MS" pitchFamily="66" charset="0"/>
              </a:rPr>
              <a:t>o a las oficinas de la Mujer, Niñez y Familia de la Municipalidad. </a:t>
            </a:r>
          </a:p>
        </p:txBody>
      </p:sp>
      <p:pic>
        <p:nvPicPr>
          <p:cNvPr id="21" name="Imagen 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516216" y="188640"/>
            <a:ext cx="2342991" cy="620687"/>
          </a:xfrm>
          <a:prstGeom prst="rect">
            <a:avLst/>
          </a:prstGeom>
        </p:spPr>
      </p:pic>
      <p:pic>
        <p:nvPicPr>
          <p:cNvPr id="20" name="19 Imagen" descr="5e54b002f51db28534874b59e3e74107.gif"/>
          <p:cNvPicPr>
            <a:picLocks noChangeAspect="1"/>
          </p:cNvPicPr>
          <p:nvPr/>
        </p:nvPicPr>
        <p:blipFill>
          <a:blip r:embed="rId7" cstate="print"/>
          <a:stretch>
            <a:fillRect/>
          </a:stretch>
        </p:blipFill>
        <p:spPr>
          <a:xfrm>
            <a:off x="2611062" y="0"/>
            <a:ext cx="2053684" cy="176616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p:cNvPicPr>
            <a:picLocks noGrp="1" noChangeAspect="1" noChangeArrowheads="1"/>
          </p:cNvPicPr>
          <p:nvPr>
            <p:ph idx="1"/>
          </p:nvPr>
        </p:nvPicPr>
        <p:blipFill>
          <a:blip r:embed="rId2" cstate="print"/>
          <a:srcRect l="26848" t="14319" r="23433" b="72953"/>
          <a:stretch>
            <a:fillRect/>
          </a:stretch>
        </p:blipFill>
        <p:spPr bwMode="auto">
          <a:xfrm>
            <a:off x="0" y="0"/>
            <a:ext cx="9144000" cy="1268760"/>
          </a:xfrm>
          <a:prstGeom prst="rect">
            <a:avLst/>
          </a:prstGeom>
          <a:noFill/>
          <a:ln w="9525">
            <a:noFill/>
            <a:miter lim="800000"/>
            <a:headEnd/>
            <a:tailEnd/>
          </a:ln>
        </p:spPr>
      </p:pic>
      <p:sp>
        <p:nvSpPr>
          <p:cNvPr id="12" name="11 Rectángulo"/>
          <p:cNvSpPr/>
          <p:nvPr/>
        </p:nvSpPr>
        <p:spPr>
          <a:xfrm>
            <a:off x="179512" y="1340768"/>
            <a:ext cx="3744416" cy="1815882"/>
          </a:xfrm>
          <a:prstGeom prst="rect">
            <a:avLst/>
          </a:prstGeom>
          <a:solidFill>
            <a:srgbClr val="FFC000"/>
          </a:solidFill>
        </p:spPr>
        <p:txBody>
          <a:bodyPr wrap="square">
            <a:spAutoFit/>
          </a:bodyPr>
          <a:lstStyle/>
          <a:p>
            <a:pPr algn="ctr"/>
            <a:endParaRPr lang="es-ES" sz="1600" dirty="0">
              <a:latin typeface="Comic Sans MS" pitchFamily="66" charset="0"/>
            </a:endParaRPr>
          </a:p>
          <a:p>
            <a:pPr algn="ctr"/>
            <a:r>
              <a:rPr lang="es-ES" sz="1600" b="1" dirty="0">
                <a:latin typeface="Comic Sans MS" pitchFamily="66" charset="0"/>
              </a:rPr>
              <a:t>Objetivo </a:t>
            </a:r>
          </a:p>
          <a:p>
            <a:r>
              <a:rPr lang="es-ES" sz="1600" dirty="0">
                <a:latin typeface="Comic Sans MS" pitchFamily="66" charset="0"/>
              </a:rPr>
              <a:t>Conocer los derechos de los y las adolescentes en edad de trabajar, así como las condiciones que se deben cumplir para evitar riesgos en el trabajo. </a:t>
            </a:r>
          </a:p>
        </p:txBody>
      </p:sp>
      <p:sp>
        <p:nvSpPr>
          <p:cNvPr id="13" name="12 Rectángulo"/>
          <p:cNvSpPr/>
          <p:nvPr/>
        </p:nvSpPr>
        <p:spPr>
          <a:xfrm>
            <a:off x="179512" y="3212976"/>
            <a:ext cx="4572000" cy="1661993"/>
          </a:xfrm>
          <a:prstGeom prst="rect">
            <a:avLst/>
          </a:prstGeom>
        </p:spPr>
        <p:txBody>
          <a:bodyPr>
            <a:spAutoFit/>
          </a:bodyPr>
          <a:lstStyle/>
          <a:p>
            <a:endParaRPr lang="es-ES" dirty="0"/>
          </a:p>
          <a:p>
            <a:pPr algn="ctr"/>
            <a:r>
              <a:rPr lang="es-ES" sz="1600" b="1" dirty="0">
                <a:latin typeface="Comic Sans MS" pitchFamily="66" charset="0"/>
              </a:rPr>
              <a:t>Definición </a:t>
            </a:r>
          </a:p>
          <a:p>
            <a:r>
              <a:rPr lang="es-ES" sz="1600" dirty="0">
                <a:latin typeface="Comic Sans MS" pitchFamily="66" charset="0"/>
              </a:rPr>
              <a:t>Trabajo decente es un concepto que busca expresar lo que debería ser, en el mundo </a:t>
            </a:r>
          </a:p>
          <a:p>
            <a:r>
              <a:rPr lang="es-ES" sz="1600" dirty="0">
                <a:latin typeface="Comic Sans MS" pitchFamily="66" charset="0"/>
              </a:rPr>
              <a:t>globalizado, un buen trabajo o un empleo </a:t>
            </a:r>
          </a:p>
          <a:p>
            <a:r>
              <a:rPr lang="es-ES" sz="1600" dirty="0">
                <a:latin typeface="Comic Sans MS" pitchFamily="66" charset="0"/>
              </a:rPr>
              <a:t>digno. </a:t>
            </a:r>
          </a:p>
        </p:txBody>
      </p:sp>
      <p:sp>
        <p:nvSpPr>
          <p:cNvPr id="14" name="13 Rectángulo"/>
          <p:cNvSpPr/>
          <p:nvPr/>
        </p:nvSpPr>
        <p:spPr>
          <a:xfrm>
            <a:off x="5580112" y="1412776"/>
            <a:ext cx="3312368" cy="4555093"/>
          </a:xfrm>
          <a:prstGeom prst="rect">
            <a:avLst/>
          </a:prstGeom>
        </p:spPr>
        <p:txBody>
          <a:bodyPr wrap="square">
            <a:spAutoFit/>
          </a:bodyPr>
          <a:lstStyle/>
          <a:p>
            <a:endParaRPr lang="es-ES" dirty="0"/>
          </a:p>
          <a:p>
            <a:pPr>
              <a:buClr>
                <a:srgbClr val="C00000"/>
              </a:buClr>
            </a:pPr>
            <a:r>
              <a:rPr lang="es-ES" sz="1600" b="1" dirty="0">
                <a:latin typeface="Comic Sans MS" pitchFamily="66" charset="0"/>
              </a:rPr>
              <a:t>Un trabajo se considera decente si se cumplen las siguientes condiciones: </a:t>
            </a:r>
            <a:endParaRPr lang="es-ES" sz="1600" b="1" dirty="0" smtClean="0">
              <a:latin typeface="Comic Sans MS" pitchFamily="66" charset="0"/>
            </a:endParaRPr>
          </a:p>
          <a:p>
            <a:pPr>
              <a:buClr>
                <a:srgbClr val="C00000"/>
              </a:buClr>
              <a:buFont typeface="Webdings" pitchFamily="18" charset="2"/>
              <a:buChar char=""/>
            </a:pPr>
            <a:endParaRPr lang="es-ES" sz="1600" b="1" dirty="0">
              <a:latin typeface="Comic Sans MS" pitchFamily="66" charset="0"/>
            </a:endParaRPr>
          </a:p>
          <a:p>
            <a:pPr>
              <a:buClr>
                <a:srgbClr val="C00000"/>
              </a:buClr>
              <a:buFont typeface="Webdings" pitchFamily="18" charset="2"/>
              <a:buChar char=""/>
            </a:pPr>
            <a:r>
              <a:rPr lang="es-ES" sz="1600" dirty="0">
                <a:latin typeface="Comic Sans MS" pitchFamily="66" charset="0"/>
              </a:rPr>
              <a:t>Permite el desarrollo de las </a:t>
            </a:r>
            <a:r>
              <a:rPr lang="es-ES" sz="1600" dirty="0" smtClean="0">
                <a:latin typeface="Comic Sans MS" pitchFamily="66" charset="0"/>
              </a:rPr>
              <a:t>propias capacidades</a:t>
            </a:r>
            <a:r>
              <a:rPr lang="es-ES" sz="1600" dirty="0">
                <a:latin typeface="Comic Sans MS" pitchFamily="66" charset="0"/>
              </a:rPr>
              <a:t>. </a:t>
            </a:r>
            <a:endParaRPr lang="es-ES" sz="1600" dirty="0" smtClean="0">
              <a:latin typeface="Comic Sans MS" pitchFamily="66" charset="0"/>
            </a:endParaRPr>
          </a:p>
          <a:p>
            <a:pPr>
              <a:buClr>
                <a:srgbClr val="C00000"/>
              </a:buClr>
              <a:buFont typeface="Webdings" pitchFamily="18" charset="2"/>
              <a:buChar char=""/>
            </a:pPr>
            <a:r>
              <a:rPr lang="es-ES" sz="1600" dirty="0" smtClean="0">
                <a:latin typeface="Comic Sans MS" pitchFamily="66" charset="0"/>
              </a:rPr>
              <a:t>Respeta </a:t>
            </a:r>
            <a:r>
              <a:rPr lang="es-ES" sz="1600" dirty="0">
                <a:latin typeface="Comic Sans MS" pitchFamily="66" charset="0"/>
              </a:rPr>
              <a:t>los principios y derechos laborales fundamentales. </a:t>
            </a:r>
          </a:p>
          <a:p>
            <a:pPr>
              <a:buClr>
                <a:srgbClr val="C00000"/>
              </a:buClr>
              <a:buFont typeface="Webdings" pitchFamily="18" charset="2"/>
              <a:buChar char=""/>
            </a:pPr>
            <a:r>
              <a:rPr lang="es-ES" sz="1600" dirty="0">
                <a:latin typeface="Comic Sans MS" pitchFamily="66" charset="0"/>
              </a:rPr>
              <a:t>Permite un ingreso justo y esfuerzo realizado. </a:t>
            </a:r>
          </a:p>
          <a:p>
            <a:pPr>
              <a:buClr>
                <a:srgbClr val="C00000"/>
              </a:buClr>
              <a:buFont typeface="Webdings" pitchFamily="18" charset="2"/>
              <a:buChar char=""/>
            </a:pPr>
            <a:r>
              <a:rPr lang="es-ES" sz="1600" dirty="0">
                <a:latin typeface="Comic Sans MS" pitchFamily="66" charset="0"/>
              </a:rPr>
              <a:t>No hay discriminación de género o de </a:t>
            </a:r>
            <a:r>
              <a:rPr lang="es-ES" sz="1600" dirty="0" smtClean="0">
                <a:latin typeface="Comic Sans MS" pitchFamily="66" charset="0"/>
              </a:rPr>
              <a:t> cualquier </a:t>
            </a:r>
            <a:r>
              <a:rPr lang="es-ES" sz="1600" dirty="0">
                <a:latin typeface="Comic Sans MS" pitchFamily="66" charset="0"/>
              </a:rPr>
              <a:t>otro tipo. </a:t>
            </a:r>
          </a:p>
          <a:p>
            <a:pPr>
              <a:buClr>
                <a:srgbClr val="C00000"/>
              </a:buClr>
              <a:buFont typeface="Webdings" pitchFamily="18" charset="2"/>
              <a:buChar char=""/>
            </a:pPr>
            <a:r>
              <a:rPr lang="es-ES" sz="1600" dirty="0">
                <a:latin typeface="Comic Sans MS" pitchFamily="66" charset="0"/>
              </a:rPr>
              <a:t>Se cuenta con protección social. </a:t>
            </a:r>
          </a:p>
          <a:p>
            <a:pPr>
              <a:buClr>
                <a:srgbClr val="C00000"/>
              </a:buClr>
              <a:buFont typeface="Webdings" pitchFamily="18" charset="2"/>
              <a:buChar char=""/>
            </a:pPr>
            <a:r>
              <a:rPr lang="es-ES" sz="1600" dirty="0">
                <a:latin typeface="Comic Sans MS" pitchFamily="66" charset="0"/>
              </a:rPr>
              <a:t>No excluye el diálogo social y el </a:t>
            </a:r>
            <a:r>
              <a:rPr lang="es-ES" sz="1600" dirty="0" err="1" smtClean="0">
                <a:latin typeface="Comic Sans MS" pitchFamily="66" charset="0"/>
              </a:rPr>
              <a:t>tripartismo</a:t>
            </a:r>
            <a:r>
              <a:rPr lang="es-ES" sz="1600" dirty="0">
                <a:latin typeface="Comic Sans MS" pitchFamily="66" charset="0"/>
              </a:rPr>
              <a:t>. </a:t>
            </a:r>
          </a:p>
        </p:txBody>
      </p:sp>
      <p:pic>
        <p:nvPicPr>
          <p:cNvPr id="16" name="15 Imagen" descr="giphy.gif"/>
          <p:cNvPicPr>
            <a:picLocks noChangeAspect="1"/>
          </p:cNvPicPr>
          <p:nvPr/>
        </p:nvPicPr>
        <p:blipFill>
          <a:blip r:embed="rId3" cstate="print"/>
          <a:stretch>
            <a:fillRect/>
          </a:stretch>
        </p:blipFill>
        <p:spPr>
          <a:xfrm>
            <a:off x="3995936" y="1844824"/>
            <a:ext cx="2101731" cy="2402979"/>
          </a:xfrm>
          <a:prstGeom prst="rect">
            <a:avLst/>
          </a:prstGeom>
        </p:spPr>
      </p:pic>
      <p:pic>
        <p:nvPicPr>
          <p:cNvPr id="17" name="16 Imagen" descr="jercicios.gif"/>
          <p:cNvPicPr>
            <a:picLocks noChangeAspect="1"/>
          </p:cNvPicPr>
          <p:nvPr/>
        </p:nvPicPr>
        <p:blipFill>
          <a:blip r:embed="rId4" cstate="print"/>
          <a:stretch>
            <a:fillRect/>
          </a:stretch>
        </p:blipFill>
        <p:spPr>
          <a:xfrm>
            <a:off x="1979712" y="4365104"/>
            <a:ext cx="2242939" cy="2242939"/>
          </a:xfrm>
          <a:prstGeom prst="rect">
            <a:avLst/>
          </a:prstGeom>
        </p:spPr>
      </p:pic>
      <p:pic>
        <p:nvPicPr>
          <p:cNvPr id="18" name="Imagen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16216" y="6093296"/>
            <a:ext cx="2342991" cy="620687"/>
          </a:xfrm>
          <a:prstGeom prst="rect">
            <a:avLst/>
          </a:prstGeom>
        </p:spPr>
      </p:pic>
      <p:sp>
        <p:nvSpPr>
          <p:cNvPr id="9" name="8 CuadroTexto"/>
          <p:cNvSpPr txBox="1"/>
          <p:nvPr/>
        </p:nvSpPr>
        <p:spPr>
          <a:xfrm>
            <a:off x="179512" y="6381328"/>
            <a:ext cx="3384376" cy="246221"/>
          </a:xfrm>
          <a:prstGeom prst="rect">
            <a:avLst/>
          </a:prstGeom>
          <a:noFill/>
        </p:spPr>
        <p:txBody>
          <a:bodyPr wrap="square" rtlCol="0">
            <a:spAutoFit/>
          </a:bodyPr>
          <a:lstStyle/>
          <a:p>
            <a:pPr>
              <a:buClr>
                <a:schemeClr val="tx2"/>
              </a:buClr>
              <a:buFont typeface="Wingdings" pitchFamily="2" charset="2"/>
              <a:buChar char=""/>
            </a:pPr>
            <a:r>
              <a:rPr lang="es-ES" sz="1000" b="1" i="1" dirty="0" smtClean="0">
                <a:latin typeface="Arial" pitchFamily="34" charset="0"/>
                <a:cs typeface="Arial" pitchFamily="34" charset="0"/>
              </a:rPr>
              <a:t>Elaborado por: Gabriela Nycol</a:t>
            </a:r>
            <a:r>
              <a:rPr lang="es-ES" sz="1000" b="1" i="1" dirty="0" smtClean="0">
                <a:latin typeface="Arial" pitchFamily="34" charset="0"/>
                <a:cs typeface="Arial" pitchFamily="34" charset="0"/>
              </a:rPr>
              <a:t> </a:t>
            </a:r>
            <a:r>
              <a:rPr lang="es-ES" sz="1000" b="1" i="1" dirty="0" smtClean="0">
                <a:latin typeface="Arial" pitchFamily="34" charset="0"/>
                <a:cs typeface="Arial" pitchFamily="34" charset="0"/>
              </a:rPr>
              <a:t>Lagos </a:t>
            </a:r>
            <a:endParaRPr lang="es-ES" sz="10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giphyjj.gif"/>
          <p:cNvPicPr>
            <a:picLocks noChangeAspect="1"/>
          </p:cNvPicPr>
          <p:nvPr/>
        </p:nvPicPr>
        <p:blipFill>
          <a:blip r:embed="rId2" cstate="print"/>
          <a:stretch>
            <a:fillRect/>
          </a:stretch>
        </p:blipFill>
        <p:spPr>
          <a:xfrm>
            <a:off x="1475656" y="1843893"/>
            <a:ext cx="6084168" cy="4897475"/>
          </a:xfrm>
          <a:prstGeom prst="rect">
            <a:avLst/>
          </a:prstGeom>
        </p:spPr>
      </p:pic>
      <p:sp>
        <p:nvSpPr>
          <p:cNvPr id="2" name="1 Título"/>
          <p:cNvSpPr>
            <a:spLocks noGrp="1"/>
          </p:cNvSpPr>
          <p:nvPr>
            <p:ph type="title"/>
          </p:nvPr>
        </p:nvSpPr>
        <p:spPr>
          <a:xfrm>
            <a:off x="395536" y="116632"/>
            <a:ext cx="8229600" cy="1143000"/>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es-ES" sz="1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mic Sans MS" pitchFamily="66" charset="0"/>
              </a:rPr>
              <a:t/>
            </a:r>
            <a:br>
              <a:rPr lang="es-ES" sz="1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mic Sans MS" pitchFamily="66" charset="0"/>
              </a:rPr>
            </a:br>
            <a:r>
              <a:rPr lang="es-ES" sz="2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mic Sans MS" pitchFamily="66" charset="0"/>
              </a:rPr>
              <a:t>Según el Reglamento de Trabajo Infantil de la STSS los niños, niñas y adolescentes deben cumplir con </a:t>
            </a:r>
            <a:r>
              <a:rPr lang="es-ES" sz="2000" b="1" dirty="0">
                <a:ln w="11430">
                  <a:solidFill>
                    <a:srgbClr val="FFFF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mic Sans MS" pitchFamily="66" charset="0"/>
              </a:rPr>
              <a:t>los</a:t>
            </a:r>
            <a:r>
              <a:rPr lang="es-ES" sz="2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mic Sans MS" pitchFamily="66" charset="0"/>
              </a:rPr>
              <a:t> siguientes requisitos: </a:t>
            </a:r>
            <a:endParaRPr lang="es-ES" sz="1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mic Sans MS" pitchFamily="66" charset="0"/>
            </a:endParaRPr>
          </a:p>
        </p:txBody>
      </p:sp>
      <p:sp>
        <p:nvSpPr>
          <p:cNvPr id="4" name="3 Rectángulo"/>
          <p:cNvSpPr/>
          <p:nvPr/>
        </p:nvSpPr>
        <p:spPr>
          <a:xfrm>
            <a:off x="179512" y="1545173"/>
            <a:ext cx="2232248" cy="332398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endParaRPr lang="es-ES" dirty="0"/>
          </a:p>
          <a:p>
            <a:r>
              <a:rPr lang="es-ES" sz="1600" dirty="0">
                <a:latin typeface="Comic Sans MS" pitchFamily="66" charset="0"/>
              </a:rPr>
              <a:t>La Secretaria de Trabajo y Seguridad Social (STSS) mediante la Dirección General de Previsión Social es la única autoridad capaz de dar autorización para que los niños, niñas y adolescentes puedan ser empleados legalmente. </a:t>
            </a:r>
          </a:p>
        </p:txBody>
      </p:sp>
      <p:sp>
        <p:nvSpPr>
          <p:cNvPr id="9" name="8 Nube"/>
          <p:cNvSpPr/>
          <p:nvPr/>
        </p:nvSpPr>
        <p:spPr>
          <a:xfrm>
            <a:off x="4788024" y="1196752"/>
            <a:ext cx="3672408" cy="2808312"/>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endParaRPr lang="es-ES" sz="1600" dirty="0">
              <a:latin typeface="Comic Sans MS" pitchFamily="66" charset="0"/>
            </a:endParaRPr>
          </a:p>
          <a:p>
            <a:pPr algn="ctr"/>
            <a:r>
              <a:rPr lang="es-ES" dirty="0">
                <a:latin typeface="Comic Sans MS" pitchFamily="66" charset="0"/>
              </a:rPr>
              <a:t>En el caso de Honduras, los niños menores 14 años no deben trabajar, su única responsabilidad debe ser asistir a la escuela</a:t>
            </a:r>
          </a:p>
        </p:txBody>
      </p:sp>
      <p:pic>
        <p:nvPicPr>
          <p:cNvPr id="13" name="Imagen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660232" y="5949280"/>
            <a:ext cx="2342991" cy="620687"/>
          </a:xfrm>
          <a:prstGeom prst="rect">
            <a:avLst/>
          </a:prstGeom>
        </p:spPr>
      </p:pic>
      <p:sp>
        <p:nvSpPr>
          <p:cNvPr id="7" name="6 CuadroTexto"/>
          <p:cNvSpPr txBox="1"/>
          <p:nvPr/>
        </p:nvSpPr>
        <p:spPr>
          <a:xfrm>
            <a:off x="251520" y="6381328"/>
            <a:ext cx="3384376" cy="246221"/>
          </a:xfrm>
          <a:prstGeom prst="rect">
            <a:avLst/>
          </a:prstGeom>
          <a:noFill/>
        </p:spPr>
        <p:txBody>
          <a:bodyPr wrap="square" rtlCol="0">
            <a:spAutoFit/>
          </a:bodyPr>
          <a:lstStyle/>
          <a:p>
            <a:pPr>
              <a:buClr>
                <a:schemeClr val="tx2"/>
              </a:buClr>
              <a:buFont typeface="Wingdings" pitchFamily="2" charset="2"/>
              <a:buChar char=""/>
            </a:pPr>
            <a:r>
              <a:rPr lang="es-ES" sz="1000" b="1" i="1" dirty="0" smtClean="0">
                <a:latin typeface="Arial" pitchFamily="34" charset="0"/>
                <a:cs typeface="Arial" pitchFamily="34" charset="0"/>
              </a:rPr>
              <a:t>Elaborado por: Gabriela Nycol</a:t>
            </a:r>
            <a:r>
              <a:rPr lang="es-ES" sz="1000" b="1" i="1" dirty="0" smtClean="0">
                <a:latin typeface="Arial" pitchFamily="34" charset="0"/>
                <a:cs typeface="Arial" pitchFamily="34" charset="0"/>
              </a:rPr>
              <a:t> </a:t>
            </a:r>
            <a:r>
              <a:rPr lang="es-ES" sz="1000" b="1" i="1" dirty="0" smtClean="0">
                <a:latin typeface="Arial" pitchFamily="34" charset="0"/>
                <a:cs typeface="Arial" pitchFamily="34" charset="0"/>
              </a:rPr>
              <a:t>Lagos </a:t>
            </a:r>
            <a:endParaRPr lang="es-ES" sz="10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giphy.gif"/>
          <p:cNvPicPr>
            <a:picLocks noChangeAspect="1"/>
          </p:cNvPicPr>
          <p:nvPr/>
        </p:nvPicPr>
        <p:blipFill>
          <a:blip r:embed="rId3" cstate="print"/>
          <a:stretch>
            <a:fillRect/>
          </a:stretch>
        </p:blipFill>
        <p:spPr>
          <a:xfrm>
            <a:off x="5220072" y="4797152"/>
            <a:ext cx="1802491" cy="2060848"/>
          </a:xfrm>
          <a:prstGeom prst="rect">
            <a:avLst/>
          </a:prstGeom>
        </p:spPr>
      </p:pic>
      <p:sp>
        <p:nvSpPr>
          <p:cNvPr id="5" name="4 Rectángulo"/>
          <p:cNvSpPr/>
          <p:nvPr/>
        </p:nvSpPr>
        <p:spPr>
          <a:xfrm>
            <a:off x="5076056" y="404664"/>
            <a:ext cx="4067944" cy="4801314"/>
          </a:xfrm>
          <a:prstGeom prst="rect">
            <a:avLst/>
          </a:prstGeom>
        </p:spPr>
        <p:txBody>
          <a:bodyPr wrap="square">
            <a:spAutoFit/>
          </a:bodyPr>
          <a:lstStyle/>
          <a:p>
            <a:pPr algn="ctr">
              <a:buClr>
                <a:schemeClr val="accent3">
                  <a:lumMod val="75000"/>
                </a:schemeClr>
              </a:buClr>
              <a:buSzPct val="150000"/>
            </a:pPr>
            <a:r>
              <a:rPr lang="es-ES" sz="1600" b="1" dirty="0" smtClean="0">
                <a:latin typeface="Comic Sans MS" pitchFamily="66" charset="0"/>
              </a:rPr>
              <a:t>Contenidos: </a:t>
            </a:r>
            <a:endParaRPr lang="es-ES" sz="1600" b="1" dirty="0">
              <a:latin typeface="Comic Sans MS" pitchFamily="66" charset="0"/>
            </a:endParaRPr>
          </a:p>
          <a:p>
            <a:pPr>
              <a:buClr>
                <a:schemeClr val="accent3">
                  <a:lumMod val="75000"/>
                </a:schemeClr>
              </a:buClr>
              <a:buSzPct val="141000"/>
              <a:buFont typeface="Wingdings" pitchFamily="2" charset="2"/>
              <a:buChar char="&amp;"/>
            </a:pPr>
            <a:r>
              <a:rPr lang="es-ES" sz="1600" b="1" dirty="0">
                <a:latin typeface="Comic Sans MS" pitchFamily="66" charset="0"/>
              </a:rPr>
              <a:t>Sesión 1: Los derechos de los niños, niñas y adolescentes </a:t>
            </a:r>
          </a:p>
          <a:p>
            <a:pPr>
              <a:buClr>
                <a:schemeClr val="accent3">
                  <a:lumMod val="75000"/>
                </a:schemeClr>
              </a:buClr>
              <a:buSzPct val="141000"/>
              <a:buFont typeface="Wingdings" pitchFamily="2" charset="2"/>
              <a:buChar char="&amp;"/>
            </a:pPr>
            <a:r>
              <a:rPr lang="es-ES" sz="1600" b="1" dirty="0">
                <a:latin typeface="Comic Sans MS" pitchFamily="66" charset="0"/>
              </a:rPr>
              <a:t>Sesión 2: Trabajo Infantil </a:t>
            </a:r>
          </a:p>
          <a:p>
            <a:pPr>
              <a:buClr>
                <a:schemeClr val="accent3">
                  <a:lumMod val="75000"/>
                </a:schemeClr>
              </a:buClr>
              <a:buSzPct val="141000"/>
              <a:buFont typeface="Wingdings" pitchFamily="2" charset="2"/>
              <a:buChar char="&amp;"/>
            </a:pPr>
            <a:r>
              <a:rPr lang="es-ES" sz="1600" b="1" dirty="0">
                <a:latin typeface="Comic Sans MS" pitchFamily="66" charset="0"/>
              </a:rPr>
              <a:t>Sesión 3: Deberes en casa </a:t>
            </a:r>
          </a:p>
          <a:p>
            <a:pPr>
              <a:buClr>
                <a:schemeClr val="accent3">
                  <a:lumMod val="75000"/>
                </a:schemeClr>
              </a:buClr>
              <a:buSzPct val="141000"/>
              <a:buFont typeface="Wingdings" pitchFamily="2" charset="2"/>
              <a:buChar char="&amp;"/>
            </a:pPr>
            <a:r>
              <a:rPr lang="es-ES" sz="1600" b="1" dirty="0">
                <a:latin typeface="Comic Sans MS" pitchFamily="66" charset="0"/>
              </a:rPr>
              <a:t>Sesión 4: Trabajo infantil </a:t>
            </a:r>
            <a:r>
              <a:rPr lang="es-ES" sz="1600" b="1" dirty="0" smtClean="0">
                <a:latin typeface="Comic Sans MS" pitchFamily="66" charset="0"/>
              </a:rPr>
              <a:t>peligroso</a:t>
            </a:r>
            <a:endParaRPr lang="es-ES" sz="1600" b="1" dirty="0">
              <a:latin typeface="Comic Sans MS" pitchFamily="66" charset="0"/>
            </a:endParaRPr>
          </a:p>
          <a:p>
            <a:pPr>
              <a:buClr>
                <a:schemeClr val="accent3">
                  <a:lumMod val="75000"/>
                </a:schemeClr>
              </a:buClr>
              <a:buSzPct val="141000"/>
              <a:buFont typeface="Wingdings" pitchFamily="2" charset="2"/>
              <a:buChar char="&amp;"/>
            </a:pPr>
            <a:r>
              <a:rPr lang="es-ES" sz="1600" b="1" dirty="0">
                <a:latin typeface="Comic Sans MS" pitchFamily="66" charset="0"/>
              </a:rPr>
              <a:t>Sesión 5: Las peores formas de trabajo infantil </a:t>
            </a:r>
            <a:endParaRPr lang="es-ES" sz="1600" b="1" dirty="0" smtClean="0">
              <a:latin typeface="Comic Sans MS" pitchFamily="66" charset="0"/>
            </a:endParaRPr>
          </a:p>
          <a:p>
            <a:pPr>
              <a:buClr>
                <a:schemeClr val="accent3">
                  <a:lumMod val="75000"/>
                </a:schemeClr>
              </a:buClr>
              <a:buSzPct val="141000"/>
              <a:buFont typeface="Wingdings" pitchFamily="2" charset="2"/>
              <a:buChar char="&amp;"/>
            </a:pPr>
            <a:r>
              <a:rPr lang="es-ES" sz="1600" b="1" dirty="0" smtClean="0">
                <a:latin typeface="Comic Sans MS" pitchFamily="66" charset="0"/>
              </a:rPr>
              <a:t>Sesión </a:t>
            </a:r>
            <a:r>
              <a:rPr lang="es-ES" sz="1600" b="1" dirty="0">
                <a:latin typeface="Comic Sans MS" pitchFamily="66" charset="0"/>
              </a:rPr>
              <a:t>6: Trabajo decente para jóvenes </a:t>
            </a:r>
          </a:p>
          <a:p>
            <a:pPr>
              <a:buClr>
                <a:schemeClr val="accent3">
                  <a:lumMod val="75000"/>
                </a:schemeClr>
              </a:buClr>
              <a:buSzPct val="141000"/>
              <a:buFont typeface="Wingdings" pitchFamily="2" charset="2"/>
              <a:buChar char="&amp;"/>
            </a:pPr>
            <a:r>
              <a:rPr lang="es-ES" sz="1600" b="1" dirty="0">
                <a:latin typeface="Comic Sans MS" pitchFamily="66" charset="0"/>
              </a:rPr>
              <a:t>Sesión 7: El trabajo infantil y el círculo de la pobreza </a:t>
            </a:r>
          </a:p>
          <a:p>
            <a:pPr>
              <a:buClr>
                <a:schemeClr val="accent3">
                  <a:lumMod val="75000"/>
                </a:schemeClr>
              </a:buClr>
              <a:buSzPct val="141000"/>
              <a:buFont typeface="Wingdings" pitchFamily="2" charset="2"/>
              <a:buChar char="&amp;"/>
            </a:pPr>
            <a:r>
              <a:rPr lang="es-ES" sz="1600" b="1" dirty="0" smtClean="0">
                <a:latin typeface="Comic Sans MS" pitchFamily="66" charset="0"/>
              </a:rPr>
              <a:t>Sesión </a:t>
            </a:r>
            <a:r>
              <a:rPr lang="es-ES" sz="1600" b="1" dirty="0">
                <a:latin typeface="Comic Sans MS" pitchFamily="66" charset="0"/>
              </a:rPr>
              <a:t>8: Buscando alternativas de estudio </a:t>
            </a:r>
          </a:p>
          <a:p>
            <a:pPr>
              <a:buClr>
                <a:schemeClr val="accent3">
                  <a:lumMod val="75000"/>
                </a:schemeClr>
              </a:buClr>
              <a:buSzPct val="141000"/>
              <a:buFont typeface="Wingdings" pitchFamily="2" charset="2"/>
              <a:buChar char="&amp;"/>
            </a:pPr>
            <a:r>
              <a:rPr lang="es-ES" sz="1600" b="1" dirty="0">
                <a:latin typeface="Comic Sans MS" pitchFamily="66" charset="0"/>
              </a:rPr>
              <a:t>Sesión 9: Erradicando el trabajo infantil </a:t>
            </a:r>
          </a:p>
          <a:p>
            <a:pPr>
              <a:buClr>
                <a:schemeClr val="accent3">
                  <a:lumMod val="75000"/>
                </a:schemeClr>
              </a:buClr>
              <a:buSzPct val="141000"/>
              <a:buFont typeface="Wingdings" pitchFamily="2" charset="2"/>
              <a:buChar char="&amp;"/>
            </a:pPr>
            <a:r>
              <a:rPr lang="es-ES" sz="1600" b="1" dirty="0">
                <a:latin typeface="Comic Sans MS" pitchFamily="66" charset="0"/>
              </a:rPr>
              <a:t>Sesión 10: La recreación, es un derecho fundamental </a:t>
            </a:r>
          </a:p>
          <a:p>
            <a:pPr>
              <a:buClr>
                <a:schemeClr val="accent3">
                  <a:lumMod val="75000"/>
                </a:schemeClr>
              </a:buClr>
              <a:buSzPct val="141000"/>
            </a:pPr>
            <a:endParaRPr lang="es-ES" b="1" dirty="0">
              <a:latin typeface="Comic Sans MS" pitchFamily="66" charset="0"/>
            </a:endParaRPr>
          </a:p>
        </p:txBody>
      </p:sp>
      <p:pic>
        <p:nvPicPr>
          <p:cNvPr id="1026" name="Picture 2"/>
          <p:cNvPicPr>
            <a:picLocks noGrp="1" noChangeAspect="1" noChangeArrowheads="1"/>
          </p:cNvPicPr>
          <p:nvPr>
            <p:ph idx="1"/>
          </p:nvPr>
        </p:nvPicPr>
        <p:blipFill>
          <a:blip r:embed="rId4" cstate="print"/>
          <a:srcRect l="30113" t="10178" r="28124" b="7090"/>
          <a:stretch>
            <a:fillRect/>
          </a:stretch>
        </p:blipFill>
        <p:spPr bwMode="auto">
          <a:xfrm>
            <a:off x="0" y="0"/>
            <a:ext cx="5076056" cy="6669360"/>
          </a:xfrm>
          <a:prstGeom prst="rect">
            <a:avLst/>
          </a:prstGeom>
          <a:noFill/>
          <a:ln w="9525">
            <a:noFill/>
            <a:miter lim="800000"/>
            <a:headEnd/>
            <a:tailEnd/>
          </a:ln>
        </p:spPr>
      </p:pic>
      <p:pic>
        <p:nvPicPr>
          <p:cNvPr id="6" name="Imagen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660232" y="6021288"/>
            <a:ext cx="2342991" cy="620687"/>
          </a:xfrm>
          <a:prstGeom prst="rect">
            <a:avLst/>
          </a:prstGeom>
        </p:spPr>
      </p:pic>
      <p:sp>
        <p:nvSpPr>
          <p:cNvPr id="8" name="7 CuadroTexto"/>
          <p:cNvSpPr txBox="1"/>
          <p:nvPr/>
        </p:nvSpPr>
        <p:spPr>
          <a:xfrm>
            <a:off x="179512" y="6611779"/>
            <a:ext cx="3384376" cy="246221"/>
          </a:xfrm>
          <a:prstGeom prst="rect">
            <a:avLst/>
          </a:prstGeom>
          <a:noFill/>
        </p:spPr>
        <p:txBody>
          <a:bodyPr wrap="square" rtlCol="0">
            <a:spAutoFit/>
          </a:bodyPr>
          <a:lstStyle/>
          <a:p>
            <a:pPr>
              <a:buClr>
                <a:schemeClr val="tx2"/>
              </a:buClr>
              <a:buFont typeface="Wingdings" pitchFamily="2" charset="2"/>
              <a:buChar char=""/>
            </a:pPr>
            <a:r>
              <a:rPr lang="es-ES" sz="1000" b="1" i="1" dirty="0" smtClean="0">
                <a:latin typeface="Arial" pitchFamily="34" charset="0"/>
                <a:cs typeface="Arial" pitchFamily="34" charset="0"/>
              </a:rPr>
              <a:t>Elaborado por: Gabriela Nycol</a:t>
            </a:r>
            <a:r>
              <a:rPr lang="es-ES" sz="1000" b="1" i="1" dirty="0" smtClean="0">
                <a:latin typeface="Arial" pitchFamily="34" charset="0"/>
                <a:cs typeface="Arial" pitchFamily="34" charset="0"/>
              </a:rPr>
              <a:t> </a:t>
            </a:r>
            <a:r>
              <a:rPr lang="es-ES" sz="1000" b="1" i="1" dirty="0" smtClean="0">
                <a:latin typeface="Arial" pitchFamily="34" charset="0"/>
                <a:cs typeface="Arial" pitchFamily="34" charset="0"/>
              </a:rPr>
              <a:t>Lagos </a:t>
            </a:r>
            <a:endParaRPr lang="es-ES" sz="10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srcRect l="53970" t="21700" r="21459" b="8331"/>
          <a:stretch>
            <a:fillRect/>
          </a:stretch>
        </p:blipFill>
        <p:spPr bwMode="auto">
          <a:xfrm>
            <a:off x="4860032" y="72008"/>
            <a:ext cx="4104456" cy="6741368"/>
          </a:xfrm>
          <a:prstGeom prst="rect">
            <a:avLst/>
          </a:prstGeom>
          <a:noFill/>
          <a:ln w="9525">
            <a:noFill/>
            <a:miter lim="800000"/>
            <a:headEnd/>
            <a:tailEnd/>
          </a:ln>
        </p:spPr>
      </p:pic>
      <p:sp>
        <p:nvSpPr>
          <p:cNvPr id="5" name="4 Rectángulo"/>
          <p:cNvSpPr/>
          <p:nvPr/>
        </p:nvSpPr>
        <p:spPr>
          <a:xfrm>
            <a:off x="1475656" y="1124744"/>
            <a:ext cx="2664296" cy="144655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endParaRPr lang="es-ES" dirty="0"/>
          </a:p>
          <a:p>
            <a:pPr algn="ctr"/>
            <a:r>
              <a:rPr lang="es-ES" sz="1400" dirty="0">
                <a:latin typeface="Comic Sans MS" pitchFamily="66" charset="0"/>
              </a:rPr>
              <a:t>Según el Reglamento de Trabajo Infantil de la STSS los niños, niñas y adolescentes deben cumplir con los siguientes requisitos: </a:t>
            </a:r>
          </a:p>
        </p:txBody>
      </p:sp>
      <p:sp>
        <p:nvSpPr>
          <p:cNvPr id="6" name="5 Flecha derecha"/>
          <p:cNvSpPr/>
          <p:nvPr/>
        </p:nvSpPr>
        <p:spPr>
          <a:xfrm>
            <a:off x="4355976" y="1556792"/>
            <a:ext cx="504056" cy="36004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6 Imagen" descr="32863626.gif"/>
          <p:cNvPicPr>
            <a:picLocks noChangeAspect="1"/>
          </p:cNvPicPr>
          <p:nvPr/>
        </p:nvPicPr>
        <p:blipFill>
          <a:blip r:embed="rId3" cstate="print"/>
          <a:stretch>
            <a:fillRect/>
          </a:stretch>
        </p:blipFill>
        <p:spPr>
          <a:xfrm>
            <a:off x="611560" y="2636912"/>
            <a:ext cx="2971800" cy="3714750"/>
          </a:xfrm>
          <a:prstGeom prst="rect">
            <a:avLst/>
          </a:prstGeom>
        </p:spPr>
      </p:pic>
      <p:pic>
        <p:nvPicPr>
          <p:cNvPr id="8" name="Imagen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2342991" cy="620687"/>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cstate="print"/>
          <a:srcRect l="25854" t="13360" r="24427" b="73912"/>
          <a:stretch>
            <a:fillRect/>
          </a:stretch>
        </p:blipFill>
        <p:spPr bwMode="auto">
          <a:xfrm>
            <a:off x="0" y="0"/>
            <a:ext cx="9144000" cy="1463040"/>
          </a:xfrm>
          <a:prstGeom prst="rect">
            <a:avLst/>
          </a:prstGeom>
          <a:noFill/>
          <a:ln w="9525">
            <a:noFill/>
            <a:miter lim="800000"/>
            <a:headEnd/>
            <a:tailEnd/>
          </a:ln>
        </p:spPr>
      </p:pic>
      <p:sp>
        <p:nvSpPr>
          <p:cNvPr id="5" name="4 Rectángulo"/>
          <p:cNvSpPr/>
          <p:nvPr/>
        </p:nvSpPr>
        <p:spPr>
          <a:xfrm>
            <a:off x="611560" y="1772816"/>
            <a:ext cx="7704856" cy="4308872"/>
          </a:xfrm>
          <a:prstGeom prst="rect">
            <a:avLst/>
          </a:prstGeom>
        </p:spPr>
        <p:txBody>
          <a:bodyPr wrap="square">
            <a:spAutoFit/>
          </a:bodyPr>
          <a:lstStyle/>
          <a:p>
            <a:endParaRPr lang="es-ES" dirty="0"/>
          </a:p>
          <a:p>
            <a:pPr algn="ctr"/>
            <a:r>
              <a:rPr lang="es-ES" sz="2400" b="1" dirty="0">
                <a:solidFill>
                  <a:schemeClr val="accent3">
                    <a:lumMod val="50000"/>
                  </a:schemeClr>
                </a:solidFill>
                <a:latin typeface="Comic Sans MS" pitchFamily="66" charset="0"/>
              </a:rPr>
              <a:t>El círculo negativo de la pobreza </a:t>
            </a:r>
          </a:p>
          <a:p>
            <a:r>
              <a:rPr lang="es-ES" b="1" u="sng" dirty="0">
                <a:latin typeface="Comic Sans MS" pitchFamily="66" charset="0"/>
              </a:rPr>
              <a:t>Objetivo: </a:t>
            </a:r>
            <a:endParaRPr lang="es-ES" b="1" u="sng" dirty="0" smtClean="0">
              <a:latin typeface="Comic Sans MS" pitchFamily="66" charset="0"/>
            </a:endParaRPr>
          </a:p>
          <a:p>
            <a:endParaRPr lang="es-ES" b="1" u="sng" dirty="0">
              <a:latin typeface="Comic Sans MS" pitchFamily="66" charset="0"/>
            </a:endParaRPr>
          </a:p>
          <a:p>
            <a:r>
              <a:rPr lang="es-ES" sz="1600" dirty="0">
                <a:latin typeface="Comic Sans MS" pitchFamily="66" charset="0"/>
              </a:rPr>
              <a:t>Comprender sobre la relación entre el trabajo infantil y la pobreza, donde esta última es causa y a la vez consecuencia del trabajo infantil. </a:t>
            </a:r>
            <a:endParaRPr lang="es-ES" sz="1600" dirty="0" smtClean="0">
              <a:latin typeface="Comic Sans MS" pitchFamily="66" charset="0"/>
            </a:endParaRPr>
          </a:p>
          <a:p>
            <a:endParaRPr lang="es-ES" sz="1600" dirty="0">
              <a:latin typeface="Comic Sans MS" pitchFamily="66" charset="0"/>
            </a:endParaRPr>
          </a:p>
          <a:p>
            <a:pPr algn="ctr"/>
            <a:r>
              <a:rPr lang="es-ES" b="1" u="sng" dirty="0">
                <a:latin typeface="Comic Sans MS" pitchFamily="66" charset="0"/>
              </a:rPr>
              <a:t>Doble causalidad entre el trabajo infantil y la pobreza </a:t>
            </a:r>
            <a:endParaRPr lang="es-ES" b="1" u="sng" dirty="0" smtClean="0">
              <a:latin typeface="Comic Sans MS" pitchFamily="66" charset="0"/>
            </a:endParaRPr>
          </a:p>
          <a:p>
            <a:pPr algn="ctr"/>
            <a:endParaRPr lang="es-ES" b="1" u="sng" dirty="0">
              <a:latin typeface="Comic Sans MS" pitchFamily="66" charset="0"/>
            </a:endParaRPr>
          </a:p>
          <a:p>
            <a:r>
              <a:rPr lang="es-ES" sz="1600" dirty="0">
                <a:latin typeface="Comic Sans MS" pitchFamily="66" charset="0"/>
              </a:rPr>
              <a:t>Se estima que existe una relación de doble causalidad entre trabajo infantil y pobreza ya que por lo general el trabajo infantil es realizado por niños, niñas y adolescentes pertenecientes a hogares en situación de pobreza. Al mismo tiempo, el trabajo infantil </a:t>
            </a:r>
          </a:p>
          <a:p>
            <a:r>
              <a:rPr lang="es-ES" sz="1600" dirty="0">
                <a:latin typeface="Comic Sans MS" pitchFamily="66" charset="0"/>
              </a:rPr>
              <a:t>limita las posibilidades de desarrollo de los niños, niñas y adolescentes, llevándolos a mantenerse en la situación de pobreza original</a:t>
            </a:r>
            <a:r>
              <a:rPr lang="es-ES" sz="1600" dirty="0" smtClean="0">
                <a:latin typeface="Comic Sans MS" pitchFamily="66" charset="0"/>
              </a:rPr>
              <a:t>.</a:t>
            </a:r>
          </a:p>
          <a:p>
            <a:endParaRPr lang="es-ES" sz="1600" dirty="0">
              <a:latin typeface="Comic Sans MS" pitchFamily="66" charset="0"/>
            </a:endParaRPr>
          </a:p>
        </p:txBody>
      </p:sp>
      <p:pic>
        <p:nvPicPr>
          <p:cNvPr id="6" name="5 Imagen" descr="635447009148733486_handwithpencil5C.gif"/>
          <p:cNvPicPr>
            <a:picLocks noChangeAspect="1"/>
          </p:cNvPicPr>
          <p:nvPr/>
        </p:nvPicPr>
        <p:blipFill>
          <a:blip r:embed="rId3" cstate="print"/>
          <a:stretch>
            <a:fillRect/>
          </a:stretch>
        </p:blipFill>
        <p:spPr>
          <a:xfrm>
            <a:off x="6948264" y="1484784"/>
            <a:ext cx="1679848" cy="1417372"/>
          </a:xfrm>
          <a:prstGeom prst="rect">
            <a:avLst/>
          </a:prstGeom>
        </p:spPr>
      </p:pic>
      <p:pic>
        <p:nvPicPr>
          <p:cNvPr id="7" name="Imagen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801009" y="6021288"/>
            <a:ext cx="2342991" cy="620687"/>
          </a:xfrm>
          <a:prstGeom prst="rect">
            <a:avLst/>
          </a:prstGeom>
        </p:spPr>
      </p:pic>
      <p:sp>
        <p:nvSpPr>
          <p:cNvPr id="8" name="7 CuadroTexto"/>
          <p:cNvSpPr txBox="1"/>
          <p:nvPr/>
        </p:nvSpPr>
        <p:spPr>
          <a:xfrm>
            <a:off x="251520" y="6381328"/>
            <a:ext cx="3384376" cy="246221"/>
          </a:xfrm>
          <a:prstGeom prst="rect">
            <a:avLst/>
          </a:prstGeom>
          <a:noFill/>
        </p:spPr>
        <p:txBody>
          <a:bodyPr wrap="square" rtlCol="0">
            <a:spAutoFit/>
          </a:bodyPr>
          <a:lstStyle/>
          <a:p>
            <a:pPr>
              <a:buClr>
                <a:schemeClr val="tx2"/>
              </a:buClr>
              <a:buFont typeface="Wingdings" pitchFamily="2" charset="2"/>
              <a:buChar char=""/>
            </a:pPr>
            <a:r>
              <a:rPr lang="es-ES" sz="1000" b="1" i="1" dirty="0" smtClean="0">
                <a:latin typeface="Arial" pitchFamily="34" charset="0"/>
                <a:cs typeface="Arial" pitchFamily="34" charset="0"/>
              </a:rPr>
              <a:t>Elaborado por: Gabriela Nycol</a:t>
            </a:r>
            <a:r>
              <a:rPr lang="es-ES" sz="1000" b="1" i="1" dirty="0" smtClean="0">
                <a:latin typeface="Arial" pitchFamily="34" charset="0"/>
                <a:cs typeface="Arial" pitchFamily="34" charset="0"/>
              </a:rPr>
              <a:t> </a:t>
            </a:r>
            <a:r>
              <a:rPr lang="es-ES" sz="1000" b="1" i="1" dirty="0" smtClean="0">
                <a:latin typeface="Arial" pitchFamily="34" charset="0"/>
                <a:cs typeface="Arial" pitchFamily="34" charset="0"/>
              </a:rPr>
              <a:t>Lagos </a:t>
            </a:r>
            <a:endParaRPr lang="es-ES" sz="10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LoathsomeGrayDuck-size_restricted.gif"/>
          <p:cNvPicPr>
            <a:picLocks noChangeAspect="1"/>
          </p:cNvPicPr>
          <p:nvPr/>
        </p:nvPicPr>
        <p:blipFill>
          <a:blip r:embed="rId2" cstate="print"/>
          <a:stretch>
            <a:fillRect/>
          </a:stretch>
        </p:blipFill>
        <p:spPr>
          <a:xfrm>
            <a:off x="7812360" y="1268760"/>
            <a:ext cx="1500241" cy="2952328"/>
          </a:xfrm>
          <a:prstGeom prst="rect">
            <a:avLst/>
          </a:prstGeom>
        </p:spPr>
      </p:pic>
      <p:pic>
        <p:nvPicPr>
          <p:cNvPr id="16386" name="Picture 2"/>
          <p:cNvPicPr>
            <a:picLocks noGrp="1" noChangeAspect="1" noChangeArrowheads="1"/>
          </p:cNvPicPr>
          <p:nvPr>
            <p:ph idx="1"/>
          </p:nvPr>
        </p:nvPicPr>
        <p:blipFill>
          <a:blip r:embed="rId3" cstate="print"/>
          <a:srcRect l="25854" t="15910" r="25422" b="14086"/>
          <a:stretch>
            <a:fillRect/>
          </a:stretch>
        </p:blipFill>
        <p:spPr bwMode="auto">
          <a:xfrm>
            <a:off x="0" y="0"/>
            <a:ext cx="8028384" cy="6858000"/>
          </a:xfrm>
          <a:prstGeom prst="rect">
            <a:avLst/>
          </a:prstGeom>
          <a:noFill/>
          <a:ln w="9525">
            <a:noFill/>
            <a:miter lim="800000"/>
            <a:headEnd/>
            <a:tailEnd/>
          </a:ln>
        </p:spPr>
      </p:pic>
      <p:pic>
        <p:nvPicPr>
          <p:cNvPr id="5" name="Imagen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801009" y="0"/>
            <a:ext cx="2342991" cy="620687"/>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39552" y="476672"/>
            <a:ext cx="4662264" cy="5863336"/>
          </a:xfrm>
          <a:prstGeom prst="rect">
            <a:avLst/>
          </a:prstGeom>
        </p:spPr>
        <p:txBody>
          <a:bodyPr wrap="square">
            <a:spAutoFit/>
          </a:bodyPr>
          <a:lstStyle/>
          <a:p>
            <a:pPr>
              <a:lnSpc>
                <a:spcPct val="150000"/>
              </a:lnSpc>
            </a:pPr>
            <a:endParaRPr lang="es-ES" dirty="0"/>
          </a:p>
          <a:p>
            <a:pPr algn="ctr">
              <a:lnSpc>
                <a:spcPct val="150000"/>
              </a:lnSpc>
            </a:pPr>
            <a:r>
              <a:rPr lang="es-ES" dirty="0">
                <a:latin typeface="Comic Sans MS" pitchFamily="66" charset="0"/>
              </a:rPr>
              <a:t>Para la mayoría de las personas, el trabajo infantil surge como una respuesta para el sustento de las familias que viven en pobreza. Sin embargo, esta forma de pensar es equivocada, pues la participación de los niños, niñas y adolescentes en las actividades laborales trae como consecuencia el abandono de las aulas de clases y bajo rendimiento educativo que afecta a su desarrollo personal y reduce sus oportunidades de empleo en el futuro reproduciendo así el círculo de la pobreza. </a:t>
            </a:r>
          </a:p>
        </p:txBody>
      </p:sp>
      <p:pic>
        <p:nvPicPr>
          <p:cNvPr id="5" name="Imagen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01009" y="0"/>
            <a:ext cx="2342991" cy="620687"/>
          </a:xfrm>
          <a:prstGeom prst="rect">
            <a:avLst/>
          </a:prstGeom>
        </p:spPr>
      </p:pic>
      <p:pic>
        <p:nvPicPr>
          <p:cNvPr id="6" name="5 Imagen" descr="0042gruposreducido.gif"/>
          <p:cNvPicPr>
            <a:picLocks noChangeAspect="1"/>
          </p:cNvPicPr>
          <p:nvPr/>
        </p:nvPicPr>
        <p:blipFill>
          <a:blip r:embed="rId3" cstate="print"/>
          <a:stretch>
            <a:fillRect/>
          </a:stretch>
        </p:blipFill>
        <p:spPr>
          <a:xfrm>
            <a:off x="5148064" y="2132856"/>
            <a:ext cx="3448050" cy="191452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Grp="1" noChangeAspect="1" noChangeArrowheads="1"/>
          </p:cNvPicPr>
          <p:nvPr>
            <p:ph idx="1"/>
          </p:nvPr>
        </p:nvPicPr>
        <p:blipFill>
          <a:blip r:embed="rId2" cstate="print"/>
          <a:srcRect l="20169" t="14951" r="15197" b="69139"/>
          <a:stretch>
            <a:fillRect/>
          </a:stretch>
        </p:blipFill>
        <p:spPr bwMode="auto">
          <a:xfrm>
            <a:off x="0" y="0"/>
            <a:ext cx="9144000" cy="1340768"/>
          </a:xfrm>
          <a:prstGeom prst="rect">
            <a:avLst/>
          </a:prstGeom>
          <a:noFill/>
          <a:ln w="9525">
            <a:noFill/>
            <a:miter lim="800000"/>
            <a:headEnd/>
            <a:tailEnd/>
          </a:ln>
        </p:spPr>
      </p:pic>
      <p:sp>
        <p:nvSpPr>
          <p:cNvPr id="6" name="5 Rectángulo"/>
          <p:cNvSpPr/>
          <p:nvPr/>
        </p:nvSpPr>
        <p:spPr>
          <a:xfrm>
            <a:off x="251520" y="1340768"/>
            <a:ext cx="8892480" cy="830997"/>
          </a:xfrm>
          <a:prstGeom prst="rect">
            <a:avLst/>
          </a:prstGeom>
        </p:spPr>
        <p:txBody>
          <a:bodyPr wrap="square">
            <a:spAutoFit/>
          </a:bodyPr>
          <a:lstStyle/>
          <a:p>
            <a:endParaRPr lang="es-ES" sz="1600" dirty="0">
              <a:latin typeface="Comic Sans MS" pitchFamily="66" charset="0"/>
            </a:endParaRPr>
          </a:p>
          <a:p>
            <a:r>
              <a:rPr lang="es-ES" sz="1600" dirty="0">
                <a:latin typeface="Comic Sans MS" pitchFamily="66" charset="0"/>
              </a:rPr>
              <a:t>Es importante que los niños, niñas y adolescentes que trabajan, continúen sus estudios para ir en busca de mejores oportunidades. </a:t>
            </a:r>
          </a:p>
        </p:txBody>
      </p:sp>
      <p:pic>
        <p:nvPicPr>
          <p:cNvPr id="7" name="6 Imagen" descr="tumblr_n6liraOfk91twa773o1_400.gif"/>
          <p:cNvPicPr>
            <a:picLocks noChangeAspect="1"/>
          </p:cNvPicPr>
          <p:nvPr/>
        </p:nvPicPr>
        <p:blipFill>
          <a:blip r:embed="rId3" cstate="print"/>
          <a:stretch>
            <a:fillRect/>
          </a:stretch>
        </p:blipFill>
        <p:spPr>
          <a:xfrm>
            <a:off x="395536" y="2348880"/>
            <a:ext cx="3888432" cy="3528392"/>
          </a:xfrm>
          <a:prstGeom prst="rect">
            <a:avLst/>
          </a:prstGeom>
        </p:spPr>
      </p:pic>
      <p:sp>
        <p:nvSpPr>
          <p:cNvPr id="8" name="7 Rectángulo"/>
          <p:cNvSpPr/>
          <p:nvPr/>
        </p:nvSpPr>
        <p:spPr>
          <a:xfrm>
            <a:off x="4427984" y="1988840"/>
            <a:ext cx="4716016" cy="4247317"/>
          </a:xfrm>
          <a:prstGeom prst="rect">
            <a:avLst/>
          </a:prstGeom>
        </p:spPr>
        <p:txBody>
          <a:bodyPr wrap="square">
            <a:spAutoFit/>
          </a:bodyPr>
          <a:lstStyle/>
          <a:p>
            <a:pPr>
              <a:lnSpc>
                <a:spcPct val="150000"/>
              </a:lnSpc>
            </a:pPr>
            <a:endParaRPr lang="es-ES" dirty="0"/>
          </a:p>
          <a:p>
            <a:pPr>
              <a:lnSpc>
                <a:spcPct val="150000"/>
              </a:lnSpc>
            </a:pPr>
            <a:r>
              <a:rPr lang="es-ES" dirty="0">
                <a:latin typeface="Comic Sans MS" pitchFamily="66" charset="0"/>
              </a:rPr>
              <a:t>Si bien es cierto que un trabajo resolverá medianamente las necesidades en casa, también es cierto, que una persona que estudia tendrá mejores oportunidades en el futuro. </a:t>
            </a:r>
          </a:p>
          <a:p>
            <a:pPr>
              <a:lnSpc>
                <a:spcPct val="150000"/>
              </a:lnSpc>
            </a:pPr>
            <a:r>
              <a:rPr lang="es-ES" dirty="0">
                <a:latin typeface="Comic Sans MS" pitchFamily="66" charset="0"/>
              </a:rPr>
              <a:t>Es por esto que es necesario conocer las alternativas que actualmente podemos encontrar para seguir estudiando y que se ajusten a nuestro tiempo. </a:t>
            </a:r>
          </a:p>
        </p:txBody>
      </p:sp>
      <p:pic>
        <p:nvPicPr>
          <p:cNvPr id="9" name="Imagen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801009" y="6093296"/>
            <a:ext cx="2342991" cy="620687"/>
          </a:xfrm>
          <a:prstGeom prst="rect">
            <a:avLst/>
          </a:prstGeom>
        </p:spPr>
      </p:pic>
      <p:sp>
        <p:nvSpPr>
          <p:cNvPr id="10" name="9 CuadroTexto"/>
          <p:cNvSpPr txBox="1"/>
          <p:nvPr/>
        </p:nvSpPr>
        <p:spPr>
          <a:xfrm>
            <a:off x="323528" y="6453336"/>
            <a:ext cx="3384376" cy="246221"/>
          </a:xfrm>
          <a:prstGeom prst="rect">
            <a:avLst/>
          </a:prstGeom>
          <a:noFill/>
        </p:spPr>
        <p:txBody>
          <a:bodyPr wrap="square" rtlCol="0">
            <a:spAutoFit/>
          </a:bodyPr>
          <a:lstStyle/>
          <a:p>
            <a:pPr>
              <a:buClr>
                <a:schemeClr val="tx2"/>
              </a:buClr>
              <a:buFont typeface="Wingdings" pitchFamily="2" charset="2"/>
              <a:buChar char=""/>
            </a:pPr>
            <a:r>
              <a:rPr lang="es-ES" sz="1000" b="1" i="1" dirty="0" smtClean="0">
                <a:latin typeface="Arial" pitchFamily="34" charset="0"/>
                <a:cs typeface="Arial" pitchFamily="34" charset="0"/>
              </a:rPr>
              <a:t>Elaborado por: Gabriela Nycol</a:t>
            </a:r>
            <a:r>
              <a:rPr lang="es-ES" sz="1000" b="1" i="1" dirty="0" smtClean="0">
                <a:latin typeface="Arial" pitchFamily="34" charset="0"/>
                <a:cs typeface="Arial" pitchFamily="34" charset="0"/>
              </a:rPr>
              <a:t> </a:t>
            </a:r>
            <a:r>
              <a:rPr lang="es-ES" sz="1000" b="1" i="1" dirty="0" smtClean="0">
                <a:latin typeface="Arial" pitchFamily="34" charset="0"/>
                <a:cs typeface="Arial" pitchFamily="34" charset="0"/>
              </a:rPr>
              <a:t>Lagos </a:t>
            </a:r>
            <a:endParaRPr lang="es-ES" sz="10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giphydd.gif"/>
          <p:cNvPicPr>
            <a:picLocks noChangeAspect="1"/>
          </p:cNvPicPr>
          <p:nvPr/>
        </p:nvPicPr>
        <p:blipFill>
          <a:blip r:embed="rId2" cstate="print"/>
          <a:stretch>
            <a:fillRect/>
          </a:stretch>
        </p:blipFill>
        <p:spPr>
          <a:xfrm>
            <a:off x="3563888" y="2348880"/>
            <a:ext cx="1901034" cy="2934072"/>
          </a:xfrm>
          <a:prstGeom prst="rect">
            <a:avLst/>
          </a:prstGeom>
        </p:spPr>
      </p:pic>
      <p:sp>
        <p:nvSpPr>
          <p:cNvPr id="2" name="1 Título"/>
          <p:cNvSpPr>
            <a:spLocks noGrp="1"/>
          </p:cNvSpPr>
          <p:nvPr>
            <p:ph type="title"/>
          </p:nvPr>
        </p:nvSpPr>
        <p:spPr>
          <a:xfrm>
            <a:off x="539552" y="908720"/>
            <a:ext cx="8229600" cy="864096"/>
          </a:xfrm>
        </p:spPr>
        <p:txBody>
          <a:bodyPr>
            <a:normAutofit fontScale="90000"/>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s-ES" sz="3600" b="1" dirty="0">
                <a:ln>
                  <a:solidFill>
                    <a:schemeClr val="accent4">
                      <a:lumMod val="75000"/>
                    </a:schemeClr>
                  </a:solidFill>
                </a:ln>
                <a:solidFill>
                  <a:schemeClr val="accent3"/>
                </a:solidFill>
                <a:latin typeface="Comic Sans MS" pitchFamily="66" charset="0"/>
              </a:rPr>
              <a:t>F</a:t>
            </a:r>
            <a:r>
              <a:rPr lang="es-ES" sz="3600" b="1" dirty="0" smtClean="0">
                <a:ln>
                  <a:solidFill>
                    <a:schemeClr val="accent4">
                      <a:lumMod val="75000"/>
                    </a:schemeClr>
                  </a:solidFill>
                </a:ln>
                <a:solidFill>
                  <a:schemeClr val="accent3"/>
                </a:solidFill>
                <a:latin typeface="Comic Sans MS" pitchFamily="66" charset="0"/>
              </a:rPr>
              <a:t>ormas alternativas de estudio están las que se ofrecen a través de: </a:t>
            </a:r>
            <a:r>
              <a:rPr lang="es-ES" b="1" dirty="0" smtClean="0">
                <a:ln/>
                <a:solidFill>
                  <a:schemeClr val="accent3"/>
                </a:solidFill>
                <a:latin typeface="Comic Sans MS" pitchFamily="66" charset="0"/>
              </a:rPr>
              <a:t/>
            </a:r>
            <a:br>
              <a:rPr lang="es-ES" b="1" dirty="0" smtClean="0">
                <a:ln/>
                <a:solidFill>
                  <a:schemeClr val="accent3"/>
                </a:solidFill>
                <a:latin typeface="Comic Sans MS" pitchFamily="66" charset="0"/>
              </a:rPr>
            </a:br>
            <a:endParaRPr lang="es-ES" b="1" dirty="0">
              <a:ln/>
              <a:solidFill>
                <a:schemeClr val="accent3"/>
              </a:solidFill>
            </a:endParaRPr>
          </a:p>
        </p:txBody>
      </p:sp>
      <p:sp>
        <p:nvSpPr>
          <p:cNvPr id="4" name="3 Rectángulo"/>
          <p:cNvSpPr/>
          <p:nvPr/>
        </p:nvSpPr>
        <p:spPr>
          <a:xfrm>
            <a:off x="467544" y="1556792"/>
            <a:ext cx="3672408" cy="5355312"/>
          </a:xfrm>
          <a:prstGeom prst="rect">
            <a:avLst/>
          </a:prstGeom>
        </p:spPr>
        <p:txBody>
          <a:bodyPr wrap="square">
            <a:spAutoFit/>
          </a:bodyPr>
          <a:lstStyle/>
          <a:p>
            <a:endParaRPr lang="es-ES" dirty="0"/>
          </a:p>
          <a:p>
            <a:endParaRPr lang="es-ES" sz="1600" dirty="0">
              <a:latin typeface="Comic Sans MS" pitchFamily="66" charset="0"/>
            </a:endParaRPr>
          </a:p>
          <a:p>
            <a:pPr>
              <a:buClr>
                <a:schemeClr val="tx2"/>
              </a:buClr>
              <a:buSzPct val="150000"/>
              <a:buFont typeface="Wingdings" pitchFamily="2" charset="2"/>
              <a:buChar char="«"/>
            </a:pPr>
            <a:r>
              <a:rPr lang="es-E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itchFamily="66" charset="0"/>
              </a:rPr>
              <a:t>Instituto Hondureño de Educación por Radio (IHER) y su programa “El Maestro en Casa”. </a:t>
            </a:r>
            <a:endParaRPr lang="es-E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itchFamily="66" charset="0"/>
            </a:endParaRPr>
          </a:p>
          <a:p>
            <a:endParaRPr lang="es-ES" sz="1600" dirty="0">
              <a:latin typeface="Comic Sans MS" pitchFamily="66" charset="0"/>
            </a:endParaRPr>
          </a:p>
          <a:p>
            <a:r>
              <a:rPr lang="es-ES" sz="1600" b="1" dirty="0">
                <a:latin typeface="Comic Sans MS" pitchFamily="66" charset="0"/>
              </a:rPr>
              <a:t>Cuentan con los siguientes grados académicos: </a:t>
            </a:r>
            <a:endParaRPr lang="es-ES" sz="1600" b="1" dirty="0" smtClean="0">
              <a:latin typeface="Comic Sans MS" pitchFamily="66" charset="0"/>
            </a:endParaRPr>
          </a:p>
          <a:p>
            <a:endParaRPr lang="es-ES" sz="1600" b="1" dirty="0">
              <a:latin typeface="Comic Sans MS" pitchFamily="66" charset="0"/>
            </a:endParaRPr>
          </a:p>
          <a:p>
            <a:pPr>
              <a:buFont typeface="Wingdings" pitchFamily="2" charset="2"/>
              <a:buChar char="Ø"/>
            </a:pPr>
            <a:r>
              <a:rPr lang="es-ES" sz="1600" dirty="0">
                <a:latin typeface="Comic Sans MS" pitchFamily="66" charset="0"/>
              </a:rPr>
              <a:t>Primaria acelerada (De 1ro a 6to grado de educación primaria). </a:t>
            </a:r>
            <a:endParaRPr lang="es-ES" sz="1600" dirty="0" smtClean="0">
              <a:latin typeface="Comic Sans MS" pitchFamily="66" charset="0"/>
            </a:endParaRPr>
          </a:p>
          <a:p>
            <a:pPr>
              <a:buFont typeface="Wingdings" pitchFamily="2" charset="2"/>
              <a:buChar char="Ø"/>
            </a:pPr>
            <a:endParaRPr lang="es-ES" sz="1600" dirty="0">
              <a:latin typeface="Comic Sans MS" pitchFamily="66" charset="0"/>
            </a:endParaRPr>
          </a:p>
          <a:p>
            <a:pPr>
              <a:buFont typeface="Wingdings" pitchFamily="2" charset="2"/>
              <a:buChar char="Ø"/>
            </a:pPr>
            <a:r>
              <a:rPr lang="es-ES" sz="1600" dirty="0">
                <a:latin typeface="Comic Sans MS" pitchFamily="66" charset="0"/>
              </a:rPr>
              <a:t>Tercer ciclo de educación básica de 7mo a 9no grado de educación primaria). </a:t>
            </a:r>
            <a:endParaRPr lang="es-ES" sz="1600" dirty="0" smtClean="0">
              <a:latin typeface="Comic Sans MS" pitchFamily="66" charset="0"/>
            </a:endParaRPr>
          </a:p>
          <a:p>
            <a:pPr>
              <a:buFont typeface="Wingdings" pitchFamily="2" charset="2"/>
              <a:buChar char="Ø"/>
            </a:pPr>
            <a:endParaRPr lang="es-ES" sz="1600" dirty="0">
              <a:latin typeface="Comic Sans MS" pitchFamily="66" charset="0"/>
            </a:endParaRPr>
          </a:p>
          <a:p>
            <a:endParaRPr lang="es-ES" sz="1600" b="1" dirty="0">
              <a:latin typeface="Comic Sans MS" pitchFamily="66" charset="0"/>
            </a:endParaRPr>
          </a:p>
          <a:p>
            <a:endParaRPr lang="es-ES" b="1" dirty="0" smtClean="0"/>
          </a:p>
          <a:p>
            <a:endParaRPr lang="es-ES" b="1" dirty="0"/>
          </a:p>
        </p:txBody>
      </p:sp>
      <p:sp>
        <p:nvSpPr>
          <p:cNvPr id="5" name="4 Rectángulo"/>
          <p:cNvSpPr/>
          <p:nvPr/>
        </p:nvSpPr>
        <p:spPr>
          <a:xfrm>
            <a:off x="5004048" y="1772816"/>
            <a:ext cx="3635896" cy="4524315"/>
          </a:xfrm>
          <a:prstGeom prst="rect">
            <a:avLst/>
          </a:prstGeom>
        </p:spPr>
        <p:txBody>
          <a:bodyPr wrap="square">
            <a:spAutoFit/>
          </a:bodyPr>
          <a:lstStyle/>
          <a:p>
            <a:endParaRPr lang="es-ES" dirty="0"/>
          </a:p>
          <a:p>
            <a:pPr>
              <a:lnSpc>
                <a:spcPct val="150000"/>
              </a:lnSpc>
              <a:buFont typeface="Wingdings" pitchFamily="2" charset="2"/>
              <a:buChar char="Ø"/>
            </a:pPr>
            <a:r>
              <a:rPr lang="es-ES" dirty="0" smtClean="0">
                <a:latin typeface="Comic Sans MS" pitchFamily="66" charset="0"/>
              </a:rPr>
              <a:t>Bachillerato en ciencia y humanidades.</a:t>
            </a:r>
          </a:p>
          <a:p>
            <a:pPr>
              <a:lnSpc>
                <a:spcPct val="150000"/>
              </a:lnSpc>
              <a:buFont typeface="Wingdings" pitchFamily="2" charset="2"/>
              <a:buChar char="Ø"/>
            </a:pPr>
            <a:r>
              <a:rPr lang="es-ES" dirty="0" smtClean="0">
                <a:latin typeface="Comic Sans MS" pitchFamily="66" charset="0"/>
              </a:rPr>
              <a:t>Bachillerato </a:t>
            </a:r>
            <a:r>
              <a:rPr lang="es-ES" dirty="0">
                <a:latin typeface="Comic Sans MS" pitchFamily="66" charset="0"/>
              </a:rPr>
              <a:t>técnico profesional </a:t>
            </a:r>
          </a:p>
          <a:p>
            <a:pPr>
              <a:lnSpc>
                <a:spcPct val="150000"/>
              </a:lnSpc>
              <a:buFont typeface="Wingdings" pitchFamily="2" charset="2"/>
              <a:buChar char="Ø"/>
            </a:pPr>
            <a:r>
              <a:rPr lang="es-ES" dirty="0">
                <a:latin typeface="Comic Sans MS" pitchFamily="66" charset="0"/>
              </a:rPr>
              <a:t>en informática. </a:t>
            </a:r>
          </a:p>
          <a:p>
            <a:pPr>
              <a:lnSpc>
                <a:spcPct val="150000"/>
              </a:lnSpc>
              <a:buFont typeface="Wingdings" pitchFamily="2" charset="2"/>
              <a:buChar char="Ø"/>
            </a:pPr>
            <a:r>
              <a:rPr lang="es-ES" dirty="0">
                <a:latin typeface="Comic Sans MS" pitchFamily="66" charset="0"/>
              </a:rPr>
              <a:t>BTP en administración de empresas. </a:t>
            </a:r>
          </a:p>
          <a:p>
            <a:pPr>
              <a:lnSpc>
                <a:spcPct val="150000"/>
              </a:lnSpc>
              <a:buFont typeface="Wingdings" pitchFamily="2" charset="2"/>
              <a:buChar char="Ø"/>
            </a:pPr>
            <a:r>
              <a:rPr lang="es-ES" dirty="0">
                <a:latin typeface="Comic Sans MS" pitchFamily="66" charset="0"/>
              </a:rPr>
              <a:t>BTP en contaduría y finanzas. </a:t>
            </a:r>
          </a:p>
          <a:p>
            <a:pPr>
              <a:lnSpc>
                <a:spcPct val="150000"/>
              </a:lnSpc>
              <a:buFont typeface="Wingdings" pitchFamily="2" charset="2"/>
              <a:buChar char="Ø"/>
            </a:pPr>
            <a:r>
              <a:rPr lang="es-ES" dirty="0">
                <a:latin typeface="Comic Sans MS" pitchFamily="66" charset="0"/>
              </a:rPr>
              <a:t>BTP en salud y nutrición comunitaria </a:t>
            </a:r>
          </a:p>
        </p:txBody>
      </p:sp>
      <p:pic>
        <p:nvPicPr>
          <p:cNvPr id="7" name="Imagen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01009" y="0"/>
            <a:ext cx="2342991" cy="620687"/>
          </a:xfrm>
          <a:prstGeom prst="rect">
            <a:avLst/>
          </a:prstGeom>
        </p:spPr>
      </p:pic>
      <p:sp>
        <p:nvSpPr>
          <p:cNvPr id="8" name="7 CuadroTexto"/>
          <p:cNvSpPr txBox="1"/>
          <p:nvPr/>
        </p:nvSpPr>
        <p:spPr>
          <a:xfrm>
            <a:off x="323528" y="6453336"/>
            <a:ext cx="3384376" cy="246221"/>
          </a:xfrm>
          <a:prstGeom prst="rect">
            <a:avLst/>
          </a:prstGeom>
          <a:noFill/>
        </p:spPr>
        <p:txBody>
          <a:bodyPr wrap="square" rtlCol="0">
            <a:spAutoFit/>
          </a:bodyPr>
          <a:lstStyle/>
          <a:p>
            <a:pPr>
              <a:buClr>
                <a:schemeClr val="tx2"/>
              </a:buClr>
              <a:buFont typeface="Wingdings" pitchFamily="2" charset="2"/>
              <a:buChar char=""/>
            </a:pPr>
            <a:r>
              <a:rPr lang="es-ES" sz="1000" b="1" i="1" dirty="0" smtClean="0">
                <a:latin typeface="Arial" pitchFamily="34" charset="0"/>
                <a:cs typeface="Arial" pitchFamily="34" charset="0"/>
              </a:rPr>
              <a:t>Elaborado por: Gabriela Nycol</a:t>
            </a:r>
            <a:r>
              <a:rPr lang="es-ES" sz="1000" b="1" i="1" dirty="0" smtClean="0">
                <a:latin typeface="Arial" pitchFamily="34" charset="0"/>
                <a:cs typeface="Arial" pitchFamily="34" charset="0"/>
              </a:rPr>
              <a:t> </a:t>
            </a:r>
            <a:r>
              <a:rPr lang="es-ES" sz="1000" b="1" i="1" dirty="0" smtClean="0">
                <a:latin typeface="Arial" pitchFamily="34" charset="0"/>
                <a:cs typeface="Arial" pitchFamily="34" charset="0"/>
              </a:rPr>
              <a:t>Lagos </a:t>
            </a:r>
            <a:endParaRPr lang="es-ES" sz="10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bbbb.gif"/>
          <p:cNvPicPr>
            <a:picLocks noChangeAspect="1"/>
          </p:cNvPicPr>
          <p:nvPr/>
        </p:nvPicPr>
        <p:blipFill>
          <a:blip r:embed="rId2" cstate="print"/>
          <a:stretch>
            <a:fillRect/>
          </a:stretch>
        </p:blipFill>
        <p:spPr>
          <a:xfrm>
            <a:off x="0" y="0"/>
            <a:ext cx="3810000" cy="2209800"/>
          </a:xfrm>
          <a:prstGeom prst="rect">
            <a:avLst/>
          </a:prstGeom>
        </p:spPr>
      </p:pic>
      <p:sp>
        <p:nvSpPr>
          <p:cNvPr id="2" name="1 Título"/>
          <p:cNvSpPr>
            <a:spLocks noGrp="1"/>
          </p:cNvSpPr>
          <p:nvPr>
            <p:ph type="title"/>
          </p:nvPr>
        </p:nvSpPr>
        <p:spPr>
          <a:xfrm>
            <a:off x="2483768" y="836712"/>
            <a:ext cx="5122912" cy="796950"/>
          </a:xfrm>
        </p:spPr>
        <p:txBody>
          <a:bodyPr>
            <a:normAutofit fontScale="90000"/>
          </a:bodyPr>
          <a:lstStyle/>
          <a:p>
            <a:r>
              <a:rPr lang="es-ES" dirty="0" smtClean="0"/>
              <a:t/>
            </a:r>
            <a:br>
              <a:rPr lang="es-ES" dirty="0" smtClean="0"/>
            </a:br>
            <a:r>
              <a:rPr lang="es-ES"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omic Sans MS" pitchFamily="66" charset="0"/>
              </a:rPr>
              <a:t>Educatodos</a:t>
            </a:r>
            <a:r>
              <a:rPr lang="es-E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omic Sans MS" pitchFamily="66" charset="0"/>
              </a:rPr>
              <a:t>.</a:t>
            </a:r>
            <a:r>
              <a:rPr lang="es-E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endParaRPr lang="es-ES" dirty="0"/>
          </a:p>
        </p:txBody>
      </p:sp>
      <p:pic>
        <p:nvPicPr>
          <p:cNvPr id="5" name="4 Marcador de contenido" descr="fef.png"/>
          <p:cNvPicPr>
            <a:picLocks noGrp="1" noChangeAspect="1"/>
          </p:cNvPicPr>
          <p:nvPr>
            <p:ph idx="1"/>
          </p:nvPr>
        </p:nvPicPr>
        <p:blipFill>
          <a:blip r:embed="rId3" cstate="print"/>
          <a:stretch>
            <a:fillRect/>
          </a:stretch>
        </p:blipFill>
        <p:spPr>
          <a:xfrm>
            <a:off x="5292080" y="2708920"/>
            <a:ext cx="3385637" cy="2351137"/>
          </a:xfrm>
        </p:spPr>
      </p:pic>
      <p:sp>
        <p:nvSpPr>
          <p:cNvPr id="4" name="3 Rectángulo"/>
          <p:cNvSpPr/>
          <p:nvPr/>
        </p:nvSpPr>
        <p:spPr>
          <a:xfrm>
            <a:off x="611560" y="1628800"/>
            <a:ext cx="4572000" cy="3693319"/>
          </a:xfrm>
          <a:prstGeom prst="rect">
            <a:avLst/>
          </a:prstGeom>
        </p:spPr>
        <p:txBody>
          <a:bodyPr>
            <a:spAutoFit/>
          </a:bodyPr>
          <a:lstStyle/>
          <a:p>
            <a:endParaRPr lang="es-ES" dirty="0"/>
          </a:p>
          <a:p>
            <a:endParaRPr lang="es-ES" b="1" dirty="0"/>
          </a:p>
          <a:p>
            <a:pPr algn="ctr"/>
            <a:r>
              <a:rPr lang="es-ES" dirty="0">
                <a:latin typeface="Comic Sans MS" pitchFamily="66" charset="0"/>
              </a:rPr>
              <a:t>Es un programa alternativo de formación, operado bajo los auspicios de la Secretaría de Educación y dirigido a jóvenes y adultos que por alguna razón no han podido acoplarse al sistema educativo tradicional. El programa se imparte por medio de discos compactos y textos usando una metodología auditiva interactiva con el apoyo de voluntarios. Este programa abarca la educación básica de 1ro a 9no grado. </a:t>
            </a:r>
          </a:p>
        </p:txBody>
      </p:sp>
      <p:pic>
        <p:nvPicPr>
          <p:cNvPr id="7" name="Imagen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88224" y="188640"/>
            <a:ext cx="2342991" cy="620687"/>
          </a:xfrm>
          <a:prstGeom prst="rect">
            <a:avLst/>
          </a:prstGeom>
        </p:spPr>
      </p:pic>
      <p:sp>
        <p:nvSpPr>
          <p:cNvPr id="8" name="7 CuadroTexto"/>
          <p:cNvSpPr txBox="1"/>
          <p:nvPr/>
        </p:nvSpPr>
        <p:spPr>
          <a:xfrm>
            <a:off x="323528" y="6381328"/>
            <a:ext cx="3384376" cy="246221"/>
          </a:xfrm>
          <a:prstGeom prst="rect">
            <a:avLst/>
          </a:prstGeom>
          <a:noFill/>
        </p:spPr>
        <p:txBody>
          <a:bodyPr wrap="square" rtlCol="0">
            <a:spAutoFit/>
          </a:bodyPr>
          <a:lstStyle/>
          <a:p>
            <a:pPr>
              <a:buClr>
                <a:schemeClr val="tx2"/>
              </a:buClr>
              <a:buFont typeface="Wingdings" pitchFamily="2" charset="2"/>
              <a:buChar char=""/>
            </a:pPr>
            <a:r>
              <a:rPr lang="es-ES" sz="1000" b="1" i="1" dirty="0" smtClean="0">
                <a:latin typeface="Arial" pitchFamily="34" charset="0"/>
                <a:cs typeface="Arial" pitchFamily="34" charset="0"/>
              </a:rPr>
              <a:t>Elaborado por: Gabriela Nycol</a:t>
            </a:r>
            <a:r>
              <a:rPr lang="es-ES" sz="1000" b="1" i="1" dirty="0" smtClean="0">
                <a:latin typeface="Arial" pitchFamily="34" charset="0"/>
                <a:cs typeface="Arial" pitchFamily="34" charset="0"/>
              </a:rPr>
              <a:t> </a:t>
            </a:r>
            <a:r>
              <a:rPr lang="es-ES" sz="1000" b="1" i="1" dirty="0" smtClean="0">
                <a:latin typeface="Arial" pitchFamily="34" charset="0"/>
                <a:cs typeface="Arial" pitchFamily="34" charset="0"/>
              </a:rPr>
              <a:t>Lagos </a:t>
            </a:r>
            <a:endParaRPr lang="es-ES" sz="10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1052736"/>
            <a:ext cx="5976664" cy="1143000"/>
          </a:xfrm>
        </p:spPr>
        <p:txBody>
          <a:bodyPr>
            <a:noAutofit/>
          </a:bodyPr>
          <a:lstStyle/>
          <a:p>
            <a:r>
              <a:rPr lang="es-ES" sz="3200" b="1" dirty="0" smtClean="0">
                <a:ln w="12700">
                  <a:solidFill>
                    <a:schemeClr val="tx2">
                      <a:satMod val="155000"/>
                    </a:schemeClr>
                  </a:solidFill>
                  <a:prstDash val="solid"/>
                </a:ln>
                <a:solidFill>
                  <a:schemeClr val="accent4">
                    <a:lumMod val="60000"/>
                    <a:lumOff val="40000"/>
                  </a:schemeClr>
                </a:solidFill>
                <a:effectLst>
                  <a:outerShdw blurRad="41275" dist="20320" dir="1800000" algn="tl" rotWithShape="0">
                    <a:srgbClr val="000000">
                      <a:alpha val="40000"/>
                    </a:srgbClr>
                  </a:outerShdw>
                </a:effectLst>
                <a:latin typeface="Comic Sans MS" pitchFamily="66" charset="0"/>
              </a:rPr>
              <a:t>Centros de formación técnica profesional. </a:t>
            </a:r>
            <a:r>
              <a:rPr lang="es-ES" b="1" dirty="0" smtClean="0"/>
              <a:t/>
            </a:r>
            <a:br>
              <a:rPr lang="es-ES" b="1" dirty="0" smtClean="0"/>
            </a:br>
            <a:endParaRPr lang="es-ES" dirty="0"/>
          </a:p>
        </p:txBody>
      </p:sp>
      <p:pic>
        <p:nvPicPr>
          <p:cNvPr id="5" name="4 Marcador de contenido" descr="nihongo_gif.gif"/>
          <p:cNvPicPr>
            <a:picLocks noGrp="1" noChangeAspect="1"/>
          </p:cNvPicPr>
          <p:nvPr>
            <p:ph idx="1"/>
          </p:nvPr>
        </p:nvPicPr>
        <p:blipFill>
          <a:blip r:embed="rId2" cstate="print"/>
          <a:stretch>
            <a:fillRect/>
          </a:stretch>
        </p:blipFill>
        <p:spPr>
          <a:xfrm>
            <a:off x="5220072" y="2276872"/>
            <a:ext cx="3417243" cy="3417243"/>
          </a:xfrm>
        </p:spPr>
      </p:pic>
      <p:sp>
        <p:nvSpPr>
          <p:cNvPr id="4" name="3 Rectángulo"/>
          <p:cNvSpPr/>
          <p:nvPr/>
        </p:nvSpPr>
        <p:spPr>
          <a:xfrm>
            <a:off x="467544" y="1556792"/>
            <a:ext cx="4572000" cy="3416320"/>
          </a:xfrm>
          <a:prstGeom prst="rect">
            <a:avLst/>
          </a:prstGeom>
        </p:spPr>
        <p:txBody>
          <a:bodyPr>
            <a:spAutoFit/>
          </a:bodyPr>
          <a:lstStyle/>
          <a:p>
            <a:pPr algn="ctr"/>
            <a:endParaRPr lang="es-ES" dirty="0">
              <a:latin typeface="Comic Sans MS" pitchFamily="66" charset="0"/>
            </a:endParaRPr>
          </a:p>
          <a:p>
            <a:pPr algn="ctr"/>
            <a:endParaRPr lang="es-ES" dirty="0">
              <a:latin typeface="Comic Sans MS" pitchFamily="66" charset="0"/>
            </a:endParaRPr>
          </a:p>
          <a:p>
            <a:pPr algn="ctr"/>
            <a:r>
              <a:rPr lang="es-ES" dirty="0" smtClean="0">
                <a:latin typeface="Comic Sans MS" pitchFamily="66" charset="0"/>
              </a:rPr>
              <a:t>Son </a:t>
            </a:r>
            <a:r>
              <a:rPr lang="es-ES" dirty="0">
                <a:latin typeface="Comic Sans MS" pitchFamily="66" charset="0"/>
              </a:rPr>
              <a:t>aquellos donde se imparte una formación técnica en áreas v vocacionales como la carpintería, mecánica u otras áreas técnico-profesionales para que los jóvenes puedan realizar trabajos que, por su complejidad, requieren de una formación previa. Uno de los Centros que cuanta con mayor cobertura a nivel nacional es el INFOP.</a:t>
            </a:r>
          </a:p>
        </p:txBody>
      </p:sp>
      <p:pic>
        <p:nvPicPr>
          <p:cNvPr id="6" name="Imagen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01009" y="404664"/>
            <a:ext cx="2342991" cy="620687"/>
          </a:xfrm>
          <a:prstGeom prst="rect">
            <a:avLst/>
          </a:prstGeom>
        </p:spPr>
      </p:pic>
      <p:sp>
        <p:nvSpPr>
          <p:cNvPr id="7" name="6 CuadroTexto"/>
          <p:cNvSpPr txBox="1"/>
          <p:nvPr/>
        </p:nvSpPr>
        <p:spPr>
          <a:xfrm>
            <a:off x="467544" y="6453336"/>
            <a:ext cx="3384376" cy="246221"/>
          </a:xfrm>
          <a:prstGeom prst="rect">
            <a:avLst/>
          </a:prstGeom>
          <a:noFill/>
        </p:spPr>
        <p:txBody>
          <a:bodyPr wrap="square" rtlCol="0">
            <a:spAutoFit/>
          </a:bodyPr>
          <a:lstStyle/>
          <a:p>
            <a:pPr>
              <a:buClr>
                <a:schemeClr val="tx2"/>
              </a:buClr>
              <a:buFont typeface="Wingdings" pitchFamily="2" charset="2"/>
              <a:buChar char=""/>
            </a:pPr>
            <a:r>
              <a:rPr lang="es-ES" sz="1000" b="1" i="1" dirty="0" smtClean="0">
                <a:latin typeface="Arial" pitchFamily="34" charset="0"/>
                <a:cs typeface="Arial" pitchFamily="34" charset="0"/>
              </a:rPr>
              <a:t>Elaborado por: Gabriela Nycol</a:t>
            </a:r>
            <a:r>
              <a:rPr lang="es-ES" sz="1000" b="1" i="1" dirty="0" smtClean="0">
                <a:latin typeface="Arial" pitchFamily="34" charset="0"/>
                <a:cs typeface="Arial" pitchFamily="34" charset="0"/>
              </a:rPr>
              <a:t> </a:t>
            </a:r>
            <a:r>
              <a:rPr lang="es-ES" sz="1000" b="1" i="1" dirty="0" smtClean="0">
                <a:latin typeface="Arial" pitchFamily="34" charset="0"/>
                <a:cs typeface="Arial" pitchFamily="34" charset="0"/>
              </a:rPr>
              <a:t>Lagos </a:t>
            </a:r>
            <a:endParaRPr lang="es-ES" sz="10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cstate="print"/>
          <a:srcRect l="18180" t="13049" r="18180" b="72321"/>
          <a:stretch>
            <a:fillRect/>
          </a:stretch>
        </p:blipFill>
        <p:spPr bwMode="auto">
          <a:xfrm>
            <a:off x="0" y="1"/>
            <a:ext cx="9144000" cy="1268760"/>
          </a:xfrm>
          <a:prstGeom prst="rect">
            <a:avLst/>
          </a:prstGeom>
          <a:noFill/>
          <a:ln w="9525">
            <a:noFill/>
            <a:miter lim="800000"/>
            <a:headEnd/>
            <a:tailEnd/>
          </a:ln>
        </p:spPr>
      </p:pic>
      <p:sp>
        <p:nvSpPr>
          <p:cNvPr id="5" name="4 Rectángulo"/>
          <p:cNvSpPr/>
          <p:nvPr/>
        </p:nvSpPr>
        <p:spPr>
          <a:xfrm>
            <a:off x="3131840" y="2204864"/>
            <a:ext cx="4572000" cy="2585323"/>
          </a:xfrm>
          <a:prstGeom prst="rect">
            <a:avLst/>
          </a:prstGeom>
        </p:spPr>
        <p:style>
          <a:lnRef idx="1">
            <a:schemeClr val="accent5"/>
          </a:lnRef>
          <a:fillRef idx="3">
            <a:schemeClr val="accent5"/>
          </a:fillRef>
          <a:effectRef idx="2">
            <a:schemeClr val="accent5"/>
          </a:effectRef>
          <a:fontRef idx="minor">
            <a:schemeClr val="lt1"/>
          </a:fontRef>
        </p:style>
        <p:txBody>
          <a:bodyPr>
            <a:spAutoFit/>
          </a:bodyPr>
          <a:lstStyle/>
          <a:p>
            <a:endParaRPr lang="es-ES" dirty="0">
              <a:latin typeface="Comic Sans MS" pitchFamily="66" charset="0"/>
            </a:endParaRPr>
          </a:p>
          <a:p>
            <a:pPr algn="ctr"/>
            <a:r>
              <a:rPr lang="es-ES" b="1" dirty="0">
                <a:latin typeface="Comic Sans MS" pitchFamily="66" charset="0"/>
              </a:rPr>
              <a:t>Objetivo: </a:t>
            </a:r>
            <a:endParaRPr lang="es-ES" b="1" dirty="0" smtClean="0">
              <a:latin typeface="Comic Sans MS" pitchFamily="66" charset="0"/>
            </a:endParaRPr>
          </a:p>
          <a:p>
            <a:pPr algn="ctr"/>
            <a:endParaRPr lang="es-ES" b="1" dirty="0">
              <a:latin typeface="Comic Sans MS" pitchFamily="66" charset="0"/>
            </a:endParaRPr>
          </a:p>
          <a:p>
            <a:r>
              <a:rPr lang="es-ES" dirty="0">
                <a:latin typeface="Comic Sans MS" pitchFamily="66" charset="0"/>
              </a:rPr>
              <a:t>Promover que los miembros de la comunidad formen parte de la vigilancia sobre el trabajo infantil y protección de la niñez, a través del Comité Contra el Trabajo Infantil (CLC) conformado por las organizaciones de base comunitaria. </a:t>
            </a:r>
          </a:p>
        </p:txBody>
      </p:sp>
      <p:pic>
        <p:nvPicPr>
          <p:cNvPr id="6" name="5 Imagen" descr="AW373611_11.gif"/>
          <p:cNvPicPr>
            <a:picLocks noChangeAspect="1"/>
          </p:cNvPicPr>
          <p:nvPr/>
        </p:nvPicPr>
        <p:blipFill>
          <a:blip r:embed="rId3" cstate="print"/>
          <a:stretch>
            <a:fillRect/>
          </a:stretch>
        </p:blipFill>
        <p:spPr>
          <a:xfrm>
            <a:off x="179512" y="2492896"/>
            <a:ext cx="3162300" cy="2857500"/>
          </a:xfrm>
          <a:prstGeom prst="rect">
            <a:avLst/>
          </a:prstGeom>
        </p:spPr>
      </p:pic>
      <p:pic>
        <p:nvPicPr>
          <p:cNvPr id="7" name="Imagen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801009" y="6021288"/>
            <a:ext cx="2342991" cy="620687"/>
          </a:xfrm>
          <a:prstGeom prst="rect">
            <a:avLst/>
          </a:prstGeom>
        </p:spPr>
      </p:pic>
      <p:sp>
        <p:nvSpPr>
          <p:cNvPr id="8" name="7 CuadroTexto"/>
          <p:cNvSpPr txBox="1"/>
          <p:nvPr/>
        </p:nvSpPr>
        <p:spPr>
          <a:xfrm>
            <a:off x="395536" y="6309320"/>
            <a:ext cx="3384376" cy="246221"/>
          </a:xfrm>
          <a:prstGeom prst="rect">
            <a:avLst/>
          </a:prstGeom>
          <a:noFill/>
        </p:spPr>
        <p:txBody>
          <a:bodyPr wrap="square" rtlCol="0">
            <a:spAutoFit/>
          </a:bodyPr>
          <a:lstStyle/>
          <a:p>
            <a:pPr>
              <a:buClr>
                <a:schemeClr val="tx2"/>
              </a:buClr>
              <a:buFont typeface="Wingdings" pitchFamily="2" charset="2"/>
              <a:buChar char=""/>
            </a:pPr>
            <a:r>
              <a:rPr lang="es-ES" sz="1000" b="1" i="1" dirty="0" smtClean="0">
                <a:latin typeface="Arial" pitchFamily="34" charset="0"/>
                <a:cs typeface="Arial" pitchFamily="34" charset="0"/>
              </a:rPr>
              <a:t>Elaborado por: Gabriela Nycol</a:t>
            </a:r>
            <a:r>
              <a:rPr lang="es-ES" sz="1000" b="1" i="1" dirty="0" smtClean="0">
                <a:latin typeface="Arial" pitchFamily="34" charset="0"/>
                <a:cs typeface="Arial" pitchFamily="34" charset="0"/>
              </a:rPr>
              <a:t> </a:t>
            </a:r>
            <a:r>
              <a:rPr lang="es-ES" sz="1000" b="1" i="1" dirty="0" smtClean="0">
                <a:latin typeface="Arial" pitchFamily="34" charset="0"/>
                <a:cs typeface="Arial" pitchFamily="34" charset="0"/>
              </a:rPr>
              <a:t>Lagos </a:t>
            </a:r>
            <a:endParaRPr lang="es-ES" sz="10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fgg.gif"/>
          <p:cNvPicPr>
            <a:picLocks noChangeAspect="1"/>
          </p:cNvPicPr>
          <p:nvPr/>
        </p:nvPicPr>
        <p:blipFill>
          <a:blip r:embed="rId2" cstate="print"/>
          <a:stretch>
            <a:fillRect/>
          </a:stretch>
        </p:blipFill>
        <p:spPr>
          <a:xfrm>
            <a:off x="3131840" y="404664"/>
            <a:ext cx="2095500" cy="2095500"/>
          </a:xfrm>
          <a:prstGeom prst="rect">
            <a:avLst/>
          </a:prstGeom>
        </p:spPr>
      </p:pic>
      <p:sp>
        <p:nvSpPr>
          <p:cNvPr id="4" name="3 Rectángulo"/>
          <p:cNvSpPr/>
          <p:nvPr/>
        </p:nvSpPr>
        <p:spPr>
          <a:xfrm>
            <a:off x="323528" y="1700808"/>
            <a:ext cx="3240360" cy="3816429"/>
          </a:xfrm>
          <a:prstGeom prst="rect">
            <a:avLst/>
          </a:prstGeom>
        </p:spPr>
        <p:txBody>
          <a:bodyPr wrap="square">
            <a:spAutoFit/>
          </a:bodyPr>
          <a:lstStyle/>
          <a:p>
            <a:pPr algn="ctr"/>
            <a:endParaRPr lang="es-ES" dirty="0">
              <a:latin typeface="Comic Sans MS" pitchFamily="66" charset="0"/>
            </a:endParaRPr>
          </a:p>
          <a:p>
            <a:pPr algn="ctr"/>
            <a:r>
              <a:rPr lang="es-ES" sz="1600" b="1" dirty="0">
                <a:latin typeface="Comic Sans MS" pitchFamily="66" charset="0"/>
              </a:rPr>
              <a:t>¿Qué son los CLC? </a:t>
            </a:r>
            <a:endParaRPr lang="es-ES" sz="1600" b="1" dirty="0" smtClean="0">
              <a:latin typeface="Comic Sans MS" pitchFamily="66" charset="0"/>
            </a:endParaRPr>
          </a:p>
          <a:p>
            <a:pPr algn="ctr"/>
            <a:endParaRPr lang="es-ES" sz="1600" b="1" dirty="0">
              <a:latin typeface="Comic Sans MS" pitchFamily="66" charset="0"/>
            </a:endParaRPr>
          </a:p>
          <a:p>
            <a:pPr algn="ctr"/>
            <a:r>
              <a:rPr lang="es-ES" sz="1600" dirty="0">
                <a:latin typeface="Comic Sans MS" pitchFamily="66" charset="0"/>
              </a:rPr>
              <a:t>Los comités contra el trabajo infantil son estructuras formadas por diversos actores locales, establecidos a nivel municipal y comunitario, quienes por medio de planes locales de protección promueven el cumplimiento de los derechos de las niñas y niños en sus municipios o comunidad, contribuyendo de esta manera a la reducción del trabajo infantil. </a:t>
            </a:r>
          </a:p>
        </p:txBody>
      </p:sp>
      <p:sp>
        <p:nvSpPr>
          <p:cNvPr id="5" name="4 Rectángulo"/>
          <p:cNvSpPr/>
          <p:nvPr/>
        </p:nvSpPr>
        <p:spPr>
          <a:xfrm>
            <a:off x="4716016" y="1772816"/>
            <a:ext cx="3960440" cy="3816429"/>
          </a:xfrm>
          <a:prstGeom prst="rect">
            <a:avLst/>
          </a:prstGeom>
        </p:spPr>
        <p:txBody>
          <a:bodyPr wrap="square">
            <a:spAutoFit/>
          </a:bodyPr>
          <a:lstStyle/>
          <a:p>
            <a:endParaRPr lang="es-ES" dirty="0"/>
          </a:p>
          <a:p>
            <a:pPr algn="ctr"/>
            <a:r>
              <a:rPr lang="es-ES" sz="1600" b="1" dirty="0">
                <a:latin typeface="Comic Sans MS" pitchFamily="66" charset="0"/>
              </a:rPr>
              <a:t>Objetivos de los CLC </a:t>
            </a:r>
            <a:endParaRPr lang="es-ES" sz="1600" b="1" dirty="0" smtClean="0">
              <a:latin typeface="Comic Sans MS" pitchFamily="66" charset="0"/>
            </a:endParaRPr>
          </a:p>
          <a:p>
            <a:pPr algn="ctr"/>
            <a:endParaRPr lang="es-ES" sz="1600" b="1" dirty="0">
              <a:latin typeface="Comic Sans MS" pitchFamily="66" charset="0"/>
            </a:endParaRPr>
          </a:p>
          <a:p>
            <a:r>
              <a:rPr lang="es-ES" sz="1600" dirty="0">
                <a:latin typeface="Comic Sans MS" pitchFamily="66" charset="0"/>
              </a:rPr>
              <a:t>Sensibilizar y capacitar a miembros de la comunidad en temas referente a trabajo infantil y protección de niñez. </a:t>
            </a:r>
          </a:p>
          <a:p>
            <a:r>
              <a:rPr lang="es-ES" sz="1600" dirty="0">
                <a:latin typeface="Comic Sans MS" pitchFamily="66" charset="0"/>
              </a:rPr>
              <a:t>Realizar la vigilancia de los niños en edad de 5 a 17 años para que no trabajen y culminen su educación básica. </a:t>
            </a:r>
          </a:p>
          <a:p>
            <a:endParaRPr lang="es-ES" sz="1600" dirty="0">
              <a:latin typeface="Comic Sans MS" pitchFamily="66" charset="0"/>
            </a:endParaRPr>
          </a:p>
          <a:p>
            <a:r>
              <a:rPr lang="es-ES" sz="1600" dirty="0">
                <a:latin typeface="Comic Sans MS" pitchFamily="66" charset="0"/>
              </a:rPr>
              <a:t>Remitir casos de niñas y niños en situación de trabajo infantil, así como otras vulneraciones a sus derechos antes las autoridades competentes. </a:t>
            </a:r>
          </a:p>
        </p:txBody>
      </p:sp>
      <p:pic>
        <p:nvPicPr>
          <p:cNvPr id="7" name="Imagen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8" y="332656"/>
            <a:ext cx="2342991" cy="620687"/>
          </a:xfrm>
          <a:prstGeom prst="rect">
            <a:avLst/>
          </a:prstGeom>
        </p:spPr>
      </p:pic>
      <p:sp>
        <p:nvSpPr>
          <p:cNvPr id="8" name="7 CuadroTexto"/>
          <p:cNvSpPr txBox="1"/>
          <p:nvPr/>
        </p:nvSpPr>
        <p:spPr>
          <a:xfrm>
            <a:off x="323528" y="6453336"/>
            <a:ext cx="3384376" cy="246221"/>
          </a:xfrm>
          <a:prstGeom prst="rect">
            <a:avLst/>
          </a:prstGeom>
          <a:noFill/>
        </p:spPr>
        <p:txBody>
          <a:bodyPr wrap="square" rtlCol="0">
            <a:spAutoFit/>
          </a:bodyPr>
          <a:lstStyle/>
          <a:p>
            <a:pPr>
              <a:buClr>
                <a:schemeClr val="tx2"/>
              </a:buClr>
              <a:buFont typeface="Wingdings" pitchFamily="2" charset="2"/>
              <a:buChar char=""/>
            </a:pPr>
            <a:r>
              <a:rPr lang="es-ES" sz="1000" b="1" i="1" dirty="0" smtClean="0">
                <a:latin typeface="Arial" pitchFamily="34" charset="0"/>
                <a:cs typeface="Arial" pitchFamily="34" charset="0"/>
              </a:rPr>
              <a:t>Elaborado por: Gabriela Nycol</a:t>
            </a:r>
            <a:r>
              <a:rPr lang="es-ES" sz="1000" b="1" i="1" dirty="0" smtClean="0">
                <a:latin typeface="Arial" pitchFamily="34" charset="0"/>
                <a:cs typeface="Arial" pitchFamily="34" charset="0"/>
              </a:rPr>
              <a:t> </a:t>
            </a:r>
            <a:r>
              <a:rPr lang="es-ES" sz="1000" b="1" i="1" dirty="0" smtClean="0">
                <a:latin typeface="Arial" pitchFamily="34" charset="0"/>
                <a:cs typeface="Arial" pitchFamily="34" charset="0"/>
              </a:rPr>
              <a:t>Lagos </a:t>
            </a:r>
            <a:endParaRPr lang="es-ES" sz="10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famille.gif"/>
          <p:cNvPicPr>
            <a:picLocks noChangeAspect="1"/>
          </p:cNvPicPr>
          <p:nvPr/>
        </p:nvPicPr>
        <p:blipFill>
          <a:blip r:embed="rId3" cstate="print"/>
          <a:stretch>
            <a:fillRect/>
          </a:stretch>
        </p:blipFill>
        <p:spPr>
          <a:xfrm>
            <a:off x="4860032" y="4077072"/>
            <a:ext cx="2963044" cy="1855973"/>
          </a:xfrm>
          <a:prstGeom prst="rect">
            <a:avLst/>
          </a:prstGeom>
        </p:spPr>
      </p:pic>
      <p:pic>
        <p:nvPicPr>
          <p:cNvPr id="2050" name="Picture 2"/>
          <p:cNvPicPr>
            <a:picLocks noGrp="1" noChangeAspect="1" noChangeArrowheads="1"/>
          </p:cNvPicPr>
          <p:nvPr>
            <p:ph idx="1"/>
          </p:nvPr>
        </p:nvPicPr>
        <p:blipFill>
          <a:blip r:embed="rId4" cstate="print"/>
          <a:srcRect l="33096" t="19286" r="33095" b="72321"/>
          <a:stretch>
            <a:fillRect/>
          </a:stretch>
        </p:blipFill>
        <p:spPr bwMode="auto">
          <a:xfrm>
            <a:off x="0" y="-27384"/>
            <a:ext cx="9144000" cy="1380859"/>
          </a:xfrm>
          <a:prstGeom prst="rect">
            <a:avLst/>
          </a:prstGeom>
          <a:noFill/>
          <a:ln w="9525">
            <a:noFill/>
            <a:miter lim="800000"/>
            <a:headEnd/>
            <a:tailEnd/>
          </a:ln>
        </p:spPr>
      </p:pic>
      <p:sp>
        <p:nvSpPr>
          <p:cNvPr id="5" name="4 Rectángulo"/>
          <p:cNvSpPr/>
          <p:nvPr/>
        </p:nvSpPr>
        <p:spPr>
          <a:xfrm>
            <a:off x="2339752" y="1916832"/>
            <a:ext cx="4572000" cy="1754326"/>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endParaRPr lang="es-ES" dirty="0"/>
          </a:p>
          <a:p>
            <a:pPr algn="ctr"/>
            <a:r>
              <a:rPr lang="es-ES" b="1" dirty="0">
                <a:latin typeface="Comic Sans MS" pitchFamily="66" charset="0"/>
              </a:rPr>
              <a:t>Objetivo: </a:t>
            </a:r>
            <a:endParaRPr lang="es-ES" b="1" dirty="0" smtClean="0">
              <a:latin typeface="Comic Sans MS" pitchFamily="66" charset="0"/>
            </a:endParaRPr>
          </a:p>
          <a:p>
            <a:r>
              <a:rPr lang="es-ES" dirty="0" smtClean="0">
                <a:latin typeface="Comic Sans MS" pitchFamily="66" charset="0"/>
              </a:rPr>
              <a:t>Reflexionar </a:t>
            </a:r>
            <a:r>
              <a:rPr lang="es-ES" dirty="0">
                <a:latin typeface="Comic Sans MS" pitchFamily="66" charset="0"/>
              </a:rPr>
              <a:t>sobre los derechos de los niños, niñas y adolescentes y </a:t>
            </a:r>
            <a:r>
              <a:rPr lang="es-ES" dirty="0" smtClean="0">
                <a:latin typeface="Comic Sans MS" pitchFamily="66" charset="0"/>
              </a:rPr>
              <a:t> la </a:t>
            </a:r>
            <a:r>
              <a:rPr lang="es-ES" dirty="0">
                <a:latin typeface="Comic Sans MS" pitchFamily="66" charset="0"/>
              </a:rPr>
              <a:t>importancia de que estos sean protegidos por </a:t>
            </a:r>
            <a:r>
              <a:rPr lang="es-ES" dirty="0" smtClean="0">
                <a:latin typeface="Comic Sans MS" pitchFamily="66" charset="0"/>
              </a:rPr>
              <a:t> todos </a:t>
            </a:r>
            <a:r>
              <a:rPr lang="es-ES" dirty="0">
                <a:latin typeface="Comic Sans MS" pitchFamily="66" charset="0"/>
              </a:rPr>
              <a:t>los miembros de la comunidad.</a:t>
            </a:r>
          </a:p>
        </p:txBody>
      </p:sp>
      <p:pic>
        <p:nvPicPr>
          <p:cNvPr id="10" name="9 Imagen" descr="images-animated-gif_blogspot_com.gif"/>
          <p:cNvPicPr>
            <a:picLocks noChangeAspect="1"/>
          </p:cNvPicPr>
          <p:nvPr/>
        </p:nvPicPr>
        <p:blipFill>
          <a:blip r:embed="rId5" cstate="print"/>
          <a:stretch>
            <a:fillRect/>
          </a:stretch>
        </p:blipFill>
        <p:spPr>
          <a:xfrm>
            <a:off x="971600" y="3861048"/>
            <a:ext cx="3352800" cy="2495550"/>
          </a:xfrm>
          <a:prstGeom prst="rect">
            <a:avLst/>
          </a:prstGeom>
        </p:spPr>
      </p:pic>
      <p:pic>
        <p:nvPicPr>
          <p:cNvPr id="11" name="Imagen 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660232" y="6021288"/>
            <a:ext cx="2342991" cy="620687"/>
          </a:xfrm>
          <a:prstGeom prst="rect">
            <a:avLst/>
          </a:prstGeom>
        </p:spPr>
      </p:pic>
      <p:sp>
        <p:nvSpPr>
          <p:cNvPr id="7" name="6 CuadroTexto"/>
          <p:cNvSpPr txBox="1"/>
          <p:nvPr/>
        </p:nvSpPr>
        <p:spPr>
          <a:xfrm>
            <a:off x="611560" y="6453336"/>
            <a:ext cx="3384376" cy="246221"/>
          </a:xfrm>
          <a:prstGeom prst="rect">
            <a:avLst/>
          </a:prstGeom>
          <a:noFill/>
        </p:spPr>
        <p:txBody>
          <a:bodyPr wrap="square" rtlCol="0">
            <a:spAutoFit/>
          </a:bodyPr>
          <a:lstStyle/>
          <a:p>
            <a:pPr>
              <a:buClr>
                <a:schemeClr val="tx2"/>
              </a:buClr>
              <a:buFont typeface="Wingdings" pitchFamily="2" charset="2"/>
              <a:buChar char=""/>
            </a:pPr>
            <a:r>
              <a:rPr lang="es-ES" sz="1000" b="1" i="1" dirty="0" smtClean="0">
                <a:latin typeface="Arial" pitchFamily="34" charset="0"/>
                <a:cs typeface="Arial" pitchFamily="34" charset="0"/>
              </a:rPr>
              <a:t>Elaborado por: Gabriela Nycol</a:t>
            </a:r>
            <a:r>
              <a:rPr lang="es-ES" sz="1000" b="1" i="1" dirty="0" smtClean="0">
                <a:latin typeface="Arial" pitchFamily="34" charset="0"/>
                <a:cs typeface="Arial" pitchFamily="34" charset="0"/>
              </a:rPr>
              <a:t> </a:t>
            </a:r>
            <a:r>
              <a:rPr lang="es-ES" sz="1000" b="1" i="1" dirty="0" smtClean="0">
                <a:latin typeface="Arial" pitchFamily="34" charset="0"/>
                <a:cs typeface="Arial" pitchFamily="34" charset="0"/>
              </a:rPr>
              <a:t>Lagos </a:t>
            </a:r>
            <a:endParaRPr lang="es-ES" sz="10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Marcador de contenido" descr="alumno-2.gif"/>
          <p:cNvPicPr>
            <a:picLocks noGrp="1" noChangeAspect="1"/>
          </p:cNvPicPr>
          <p:nvPr>
            <p:ph idx="1"/>
          </p:nvPr>
        </p:nvPicPr>
        <p:blipFill>
          <a:blip r:embed="rId2" cstate="print"/>
          <a:stretch>
            <a:fillRect/>
          </a:stretch>
        </p:blipFill>
        <p:spPr>
          <a:xfrm>
            <a:off x="6156176" y="3789040"/>
            <a:ext cx="2232248" cy="2190393"/>
          </a:xfrm>
        </p:spPr>
      </p:pic>
      <p:sp>
        <p:nvSpPr>
          <p:cNvPr id="4" name="3 Rectángulo"/>
          <p:cNvSpPr/>
          <p:nvPr/>
        </p:nvSpPr>
        <p:spPr>
          <a:xfrm>
            <a:off x="539552" y="404664"/>
            <a:ext cx="2448272" cy="255454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endParaRPr lang="es-ES" sz="1600" dirty="0" smtClean="0">
              <a:latin typeface="Comic Sans MS" pitchFamily="66" charset="0"/>
            </a:endParaRPr>
          </a:p>
          <a:p>
            <a:r>
              <a:rPr lang="es-ES" sz="1600" dirty="0" smtClean="0">
                <a:latin typeface="Comic Sans MS" pitchFamily="66" charset="0"/>
              </a:rPr>
              <a:t>Cada CLC establecerá una Junta Directiva la cual será elegida de manera democrática. Al constituirse cada CLC se elaborará un acta de constitución en la cual se incluyen la composición del CLC. </a:t>
            </a:r>
            <a:endParaRPr lang="es-ES" sz="1600" dirty="0">
              <a:latin typeface="Comic Sans MS" pitchFamily="66" charset="0"/>
            </a:endParaRPr>
          </a:p>
        </p:txBody>
      </p:sp>
      <p:sp>
        <p:nvSpPr>
          <p:cNvPr id="5" name="4 Rectángulo"/>
          <p:cNvSpPr/>
          <p:nvPr/>
        </p:nvSpPr>
        <p:spPr>
          <a:xfrm>
            <a:off x="3851920" y="620688"/>
            <a:ext cx="4572000" cy="3108543"/>
          </a:xfrm>
          <a:prstGeom prst="rect">
            <a:avLst/>
          </a:prstGeom>
        </p:spPr>
        <p:txBody>
          <a:bodyPr>
            <a:spAutoFit/>
          </a:bodyPr>
          <a:lstStyle/>
          <a:p>
            <a:endParaRPr lang="es-ES" dirty="0" smtClean="0"/>
          </a:p>
          <a:p>
            <a:r>
              <a:rPr lang="es-ES" sz="1600" dirty="0" smtClean="0">
                <a:latin typeface="Comic Sans MS" pitchFamily="66" charset="0"/>
              </a:rPr>
              <a:t>Se debe asegurar que en los CLC participen representantes de las diferentes organizaciones comunitarias relacionadas con el bienestar y protección de la niñez presentes en la comunidad o municipio.</a:t>
            </a:r>
            <a:r>
              <a:rPr lang="es-ES" sz="1600" b="1" dirty="0" smtClean="0">
                <a:latin typeface="Comic Sans MS" pitchFamily="66" charset="0"/>
              </a:rPr>
              <a:t> </a:t>
            </a:r>
          </a:p>
          <a:p>
            <a:endParaRPr lang="es-ES" sz="1600" b="1" dirty="0" smtClean="0">
              <a:latin typeface="Comic Sans MS" pitchFamily="66" charset="0"/>
            </a:endParaRPr>
          </a:p>
          <a:p>
            <a:pPr>
              <a:buFont typeface="Wingdings" pitchFamily="2" charset="2"/>
              <a:buChar char="v"/>
            </a:pPr>
            <a:r>
              <a:rPr lang="es-ES" sz="1600" b="1" dirty="0" smtClean="0">
                <a:latin typeface="Comic Sans MS" pitchFamily="66" charset="0"/>
              </a:rPr>
              <a:t>Protección de la niñez</a:t>
            </a:r>
          </a:p>
          <a:p>
            <a:pPr>
              <a:buFont typeface="Wingdings" pitchFamily="2" charset="2"/>
              <a:buChar char="v"/>
            </a:pPr>
            <a:endParaRPr lang="es-ES" sz="1600" dirty="0" smtClean="0">
              <a:latin typeface="Comic Sans MS" pitchFamily="66" charset="0"/>
            </a:endParaRPr>
          </a:p>
          <a:p>
            <a:pPr>
              <a:buFont typeface="Wingdings" pitchFamily="2" charset="2"/>
              <a:buChar char="v"/>
            </a:pPr>
            <a:r>
              <a:rPr lang="es-ES" sz="1600" b="1" dirty="0" smtClean="0">
                <a:latin typeface="Comic Sans MS" pitchFamily="66" charset="0"/>
              </a:rPr>
              <a:t>Sistemas de protección de la niñez</a:t>
            </a:r>
          </a:p>
          <a:p>
            <a:pPr>
              <a:buFont typeface="Wingdings" pitchFamily="2" charset="2"/>
              <a:buChar char="v"/>
            </a:pPr>
            <a:endParaRPr lang="es-ES" sz="1600" b="1" dirty="0" smtClean="0">
              <a:latin typeface="Comic Sans MS" pitchFamily="66" charset="0"/>
            </a:endParaRPr>
          </a:p>
          <a:p>
            <a:r>
              <a:rPr lang="es-ES" dirty="0" smtClean="0"/>
              <a:t> </a:t>
            </a:r>
            <a:endParaRPr lang="es-ES" dirty="0"/>
          </a:p>
        </p:txBody>
      </p:sp>
      <p:sp>
        <p:nvSpPr>
          <p:cNvPr id="6" name="5 Rectángulo"/>
          <p:cNvSpPr/>
          <p:nvPr/>
        </p:nvSpPr>
        <p:spPr>
          <a:xfrm>
            <a:off x="1331640" y="4221088"/>
            <a:ext cx="4572000" cy="1200329"/>
          </a:xfrm>
          <a:prstGeom prst="rect">
            <a:avLst/>
          </a:prstGeom>
        </p:spPr>
        <p:txBody>
          <a:bodyPr>
            <a:spAutoFit/>
          </a:bodyPr>
          <a:lstStyle/>
          <a:p>
            <a:endParaRPr lang="es-ES" dirty="0" smtClean="0"/>
          </a:p>
          <a:p>
            <a:endParaRPr lang="es-ES" b="1" dirty="0" smtClean="0"/>
          </a:p>
          <a:p>
            <a:r>
              <a:rPr lang="es-ES" b="1" dirty="0" smtClean="0"/>
              <a:t> </a:t>
            </a:r>
          </a:p>
          <a:p>
            <a:endParaRPr lang="es-ES" dirty="0"/>
          </a:p>
        </p:txBody>
      </p:sp>
      <p:sp>
        <p:nvSpPr>
          <p:cNvPr id="8" name="7 Rectángulo"/>
          <p:cNvSpPr/>
          <p:nvPr/>
        </p:nvSpPr>
        <p:spPr>
          <a:xfrm>
            <a:off x="683568" y="3429000"/>
            <a:ext cx="4572000" cy="2893100"/>
          </a:xfrm>
          <a:prstGeom prst="rect">
            <a:avLst/>
          </a:prstGeom>
        </p:spPr>
        <p:txBody>
          <a:bodyPr>
            <a:spAutoFit/>
          </a:bodyPr>
          <a:lstStyle/>
          <a:p>
            <a:endParaRPr lang="es-ES" dirty="0" smtClean="0"/>
          </a:p>
          <a:p>
            <a:r>
              <a:rPr lang="es-ES" sz="1600" b="1" dirty="0" smtClean="0">
                <a:latin typeface="Comic Sans MS" pitchFamily="66" charset="0"/>
              </a:rPr>
              <a:t>Entre las instituciones que conforman Sistemas locales de protección se incluyen: </a:t>
            </a:r>
          </a:p>
          <a:p>
            <a:pPr>
              <a:buClr>
                <a:srgbClr val="C00000"/>
              </a:buClr>
              <a:buSzPct val="150000"/>
              <a:buFont typeface="Webdings" pitchFamily="18" charset="2"/>
              <a:buChar char="Y"/>
            </a:pPr>
            <a:r>
              <a:rPr lang="es-ES" sz="1600" dirty="0" smtClean="0">
                <a:latin typeface="Comic Sans MS" pitchFamily="66" charset="0"/>
              </a:rPr>
              <a:t>Familia. </a:t>
            </a:r>
          </a:p>
          <a:p>
            <a:pPr>
              <a:buClr>
                <a:srgbClr val="C00000"/>
              </a:buClr>
              <a:buSzPct val="150000"/>
              <a:buFont typeface="Webdings" pitchFamily="18" charset="2"/>
              <a:buChar char="Y"/>
            </a:pPr>
            <a:r>
              <a:rPr lang="es-ES" sz="1600" dirty="0" smtClean="0">
                <a:latin typeface="Comic Sans MS" pitchFamily="66" charset="0"/>
              </a:rPr>
              <a:t>Comité Contra Trabajo Infantil. </a:t>
            </a:r>
          </a:p>
          <a:p>
            <a:pPr>
              <a:buClr>
                <a:srgbClr val="C00000"/>
              </a:buClr>
              <a:buSzPct val="150000"/>
              <a:buFont typeface="Webdings" pitchFamily="18" charset="2"/>
              <a:buChar char="Y"/>
            </a:pPr>
            <a:r>
              <a:rPr lang="es-ES" sz="1600" dirty="0" smtClean="0">
                <a:latin typeface="Comic Sans MS" pitchFamily="66" charset="0"/>
              </a:rPr>
              <a:t>Facilitadores Judiciales. </a:t>
            </a:r>
          </a:p>
          <a:p>
            <a:pPr>
              <a:buClr>
                <a:srgbClr val="C00000"/>
              </a:buClr>
              <a:buSzPct val="150000"/>
              <a:buFont typeface="Webdings" pitchFamily="18" charset="2"/>
              <a:buChar char="Y"/>
            </a:pPr>
            <a:r>
              <a:rPr lang="es-ES" sz="1600" dirty="0" smtClean="0">
                <a:latin typeface="Comic Sans MS" pitchFamily="66" charset="0"/>
              </a:rPr>
              <a:t>Mesa Municipal de Protección de Niñez. </a:t>
            </a:r>
          </a:p>
          <a:p>
            <a:pPr>
              <a:buClr>
                <a:srgbClr val="C00000"/>
              </a:buClr>
              <a:buSzPct val="150000"/>
              <a:buFont typeface="Webdings" pitchFamily="18" charset="2"/>
              <a:buChar char="Y"/>
            </a:pPr>
            <a:r>
              <a:rPr lang="es-ES" sz="1600" dirty="0" smtClean="0">
                <a:latin typeface="Comic Sans MS" pitchFamily="66" charset="0"/>
              </a:rPr>
              <a:t>Otras organizaciones de base comunitaria que trabajen a favor de la niñez. </a:t>
            </a:r>
          </a:p>
          <a:p>
            <a:pPr>
              <a:buClr>
                <a:srgbClr val="C00000"/>
              </a:buClr>
              <a:buSzPct val="150000"/>
              <a:buFont typeface="Webdings" pitchFamily="18" charset="2"/>
              <a:buChar char="Y"/>
            </a:pPr>
            <a:r>
              <a:rPr lang="es-ES" sz="1600" dirty="0" smtClean="0">
                <a:latin typeface="Comic Sans MS" pitchFamily="66" charset="0"/>
              </a:rPr>
              <a:t>Personas que colaboran voluntariamente en la protección de la niñez. </a:t>
            </a:r>
          </a:p>
        </p:txBody>
      </p:sp>
      <p:pic>
        <p:nvPicPr>
          <p:cNvPr id="10" name="Imagen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88224" y="188640"/>
            <a:ext cx="2342991" cy="620687"/>
          </a:xfrm>
          <a:prstGeom prst="rect">
            <a:avLst/>
          </a:prstGeom>
        </p:spPr>
      </p:pic>
      <p:sp>
        <p:nvSpPr>
          <p:cNvPr id="11" name="10 CuadroTexto"/>
          <p:cNvSpPr txBox="1"/>
          <p:nvPr/>
        </p:nvSpPr>
        <p:spPr>
          <a:xfrm>
            <a:off x="611560" y="6453336"/>
            <a:ext cx="3384376" cy="246221"/>
          </a:xfrm>
          <a:prstGeom prst="rect">
            <a:avLst/>
          </a:prstGeom>
          <a:noFill/>
        </p:spPr>
        <p:txBody>
          <a:bodyPr wrap="square" rtlCol="0">
            <a:spAutoFit/>
          </a:bodyPr>
          <a:lstStyle/>
          <a:p>
            <a:pPr>
              <a:buClr>
                <a:schemeClr val="tx2"/>
              </a:buClr>
              <a:buFont typeface="Wingdings" pitchFamily="2" charset="2"/>
              <a:buChar char=""/>
            </a:pPr>
            <a:r>
              <a:rPr lang="es-ES" sz="1000" b="1" i="1" dirty="0" smtClean="0">
                <a:latin typeface="Arial" pitchFamily="34" charset="0"/>
                <a:cs typeface="Arial" pitchFamily="34" charset="0"/>
              </a:rPr>
              <a:t>Elaborado por: Gabriela Nycol</a:t>
            </a:r>
            <a:r>
              <a:rPr lang="es-ES" sz="1000" b="1" i="1" dirty="0" smtClean="0">
                <a:latin typeface="Arial" pitchFamily="34" charset="0"/>
                <a:cs typeface="Arial" pitchFamily="34" charset="0"/>
              </a:rPr>
              <a:t> </a:t>
            </a:r>
            <a:r>
              <a:rPr lang="es-ES" sz="1000" b="1" i="1" dirty="0" smtClean="0">
                <a:latin typeface="Arial" pitchFamily="34" charset="0"/>
                <a:cs typeface="Arial" pitchFamily="34" charset="0"/>
              </a:rPr>
              <a:t>Lagos </a:t>
            </a:r>
            <a:endParaRPr lang="es-ES" sz="10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267744" y="1556792"/>
            <a:ext cx="4572000" cy="203132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endParaRPr lang="es-ES" dirty="0" smtClean="0"/>
          </a:p>
          <a:p>
            <a:r>
              <a:rPr lang="es-ES" dirty="0" smtClean="0">
                <a:latin typeface="Comic Sans MS" pitchFamily="66" charset="0"/>
              </a:rPr>
              <a:t>Tenemos claro la protección de la niñez son todas las medidas que se toman para prevenir y responder a la explotación, negligencia, abuso y demás formas de violencia que afectan a las niñas y a los niños.</a:t>
            </a:r>
            <a:endParaRPr lang="es-ES" dirty="0">
              <a:latin typeface="Comic Sans MS" pitchFamily="66" charset="0"/>
            </a:endParaRPr>
          </a:p>
        </p:txBody>
      </p:sp>
      <p:pic>
        <p:nvPicPr>
          <p:cNvPr id="5" name="Imagen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444208" y="332656"/>
            <a:ext cx="2342991" cy="620687"/>
          </a:xfrm>
          <a:prstGeom prst="rect">
            <a:avLst/>
          </a:prstGeom>
        </p:spPr>
      </p:pic>
      <p:pic>
        <p:nvPicPr>
          <p:cNvPr id="8" name="7 Marcador de contenido" descr="290c540f12103cc8c48d1279165609f3.gif"/>
          <p:cNvPicPr>
            <a:picLocks noGrp="1" noChangeAspect="1"/>
          </p:cNvPicPr>
          <p:nvPr>
            <p:ph idx="1"/>
          </p:nvPr>
        </p:nvPicPr>
        <p:blipFill>
          <a:blip r:embed="rId3" cstate="print"/>
          <a:stretch>
            <a:fillRect/>
          </a:stretch>
        </p:blipFill>
        <p:spPr>
          <a:xfrm>
            <a:off x="3203848" y="3717032"/>
            <a:ext cx="2757686" cy="2757686"/>
          </a:xfrm>
        </p:spPr>
      </p:pic>
      <p:sp>
        <p:nvSpPr>
          <p:cNvPr id="6" name="5 CuadroTexto"/>
          <p:cNvSpPr txBox="1"/>
          <p:nvPr/>
        </p:nvSpPr>
        <p:spPr>
          <a:xfrm>
            <a:off x="611560" y="6453336"/>
            <a:ext cx="3384376" cy="246221"/>
          </a:xfrm>
          <a:prstGeom prst="rect">
            <a:avLst/>
          </a:prstGeom>
          <a:noFill/>
        </p:spPr>
        <p:txBody>
          <a:bodyPr wrap="square" rtlCol="0">
            <a:spAutoFit/>
          </a:bodyPr>
          <a:lstStyle/>
          <a:p>
            <a:pPr>
              <a:buClr>
                <a:schemeClr val="tx2"/>
              </a:buClr>
              <a:buFont typeface="Wingdings" pitchFamily="2" charset="2"/>
              <a:buChar char=""/>
            </a:pPr>
            <a:r>
              <a:rPr lang="es-ES" sz="1000" b="1" i="1" dirty="0" smtClean="0">
                <a:latin typeface="Arial" pitchFamily="34" charset="0"/>
                <a:cs typeface="Arial" pitchFamily="34" charset="0"/>
              </a:rPr>
              <a:t>Elaborado por: Gabriela Nycol</a:t>
            </a:r>
            <a:r>
              <a:rPr lang="es-ES" sz="1000" b="1" i="1" dirty="0" smtClean="0">
                <a:latin typeface="Arial" pitchFamily="34" charset="0"/>
                <a:cs typeface="Arial" pitchFamily="34" charset="0"/>
              </a:rPr>
              <a:t> </a:t>
            </a:r>
            <a:r>
              <a:rPr lang="es-ES" sz="1000" b="1" i="1" dirty="0" smtClean="0">
                <a:latin typeface="Arial" pitchFamily="34" charset="0"/>
                <a:cs typeface="Arial" pitchFamily="34" charset="0"/>
              </a:rPr>
              <a:t>Lagos </a:t>
            </a:r>
            <a:endParaRPr lang="es-ES" sz="10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l="14916" t="19092" r="9512" b="63407"/>
          <a:stretch>
            <a:fillRect/>
          </a:stretch>
        </p:blipFill>
        <p:spPr bwMode="auto">
          <a:xfrm>
            <a:off x="0" y="0"/>
            <a:ext cx="9144000" cy="1196752"/>
          </a:xfrm>
          <a:prstGeom prst="rect">
            <a:avLst/>
          </a:prstGeom>
          <a:noFill/>
          <a:ln w="9525">
            <a:noFill/>
            <a:miter lim="800000"/>
            <a:headEnd/>
            <a:tailEnd/>
          </a:ln>
        </p:spPr>
      </p:pic>
      <p:sp>
        <p:nvSpPr>
          <p:cNvPr id="5" name="4 Rectángulo"/>
          <p:cNvSpPr/>
          <p:nvPr/>
        </p:nvSpPr>
        <p:spPr>
          <a:xfrm>
            <a:off x="179512" y="1196752"/>
            <a:ext cx="4572000" cy="2339102"/>
          </a:xfrm>
          <a:prstGeom prst="rect">
            <a:avLst/>
          </a:prstGeom>
        </p:spPr>
        <p:txBody>
          <a:bodyPr>
            <a:spAutoFit/>
          </a:bodyPr>
          <a:lstStyle/>
          <a:p>
            <a:endParaRPr lang="es-ES" dirty="0" smtClean="0"/>
          </a:p>
          <a:p>
            <a:r>
              <a:rPr lang="es-ES" sz="1600" dirty="0" smtClean="0">
                <a:latin typeface="Comic Sans MS" pitchFamily="66" charset="0"/>
              </a:rPr>
              <a:t>Se debe tomar en cuenta que el juego, la recreación y el deporte, además de ser un derecho, son maneras eficaces de acercarse a los menores de edad marginados, discriminados, huérfanos, a los que tienen limitaciones mentales o físicas, a los que viven o trabajan en la calle, a los que son víctimas de explotación sexual. </a:t>
            </a:r>
            <a:endParaRPr lang="es-ES" sz="1600" dirty="0">
              <a:latin typeface="Comic Sans MS" pitchFamily="66" charset="0"/>
            </a:endParaRPr>
          </a:p>
        </p:txBody>
      </p:sp>
      <p:pic>
        <p:nvPicPr>
          <p:cNvPr id="7" name="Imagen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88224" y="6093296"/>
            <a:ext cx="2342991" cy="620687"/>
          </a:xfrm>
          <a:prstGeom prst="rect">
            <a:avLst/>
          </a:prstGeom>
        </p:spPr>
      </p:pic>
      <p:sp>
        <p:nvSpPr>
          <p:cNvPr id="8" name="7 Rectángulo"/>
          <p:cNvSpPr/>
          <p:nvPr/>
        </p:nvSpPr>
        <p:spPr>
          <a:xfrm>
            <a:off x="4283968" y="3356992"/>
            <a:ext cx="4572000" cy="2585323"/>
          </a:xfrm>
          <a:prstGeom prst="rect">
            <a:avLst/>
          </a:prstGeom>
        </p:spPr>
        <p:txBody>
          <a:bodyPr>
            <a:spAutoFit/>
          </a:bodyPr>
          <a:lstStyle/>
          <a:p>
            <a:endParaRPr lang="es-ES" dirty="0" smtClean="0"/>
          </a:p>
          <a:p>
            <a:r>
              <a:rPr lang="es-ES" sz="1600" dirty="0" smtClean="0">
                <a:latin typeface="Comic Sans MS" pitchFamily="66" charset="0"/>
              </a:rPr>
              <a:t>Según la publicación de UNICEF “Deporte, Recreación y Juego”, el deporte, la recreación y el juego fortalecen el organismo y evitan las enfermedades, preparan a los niños y niñas desde temprana edad para su futuro aprendizaje, reducen los síntomas del estrés y la depresión; además mejoran la autoestima, previenen el tabaquismo y el consumo de drogas ilícitas y reducen la </a:t>
            </a:r>
            <a:r>
              <a:rPr lang="es-ES" sz="1600" dirty="0" err="1" smtClean="0">
                <a:latin typeface="Comic Sans MS" pitchFamily="66" charset="0"/>
              </a:rPr>
              <a:t>delinciencia</a:t>
            </a:r>
            <a:r>
              <a:rPr lang="es-ES" sz="1600" dirty="0" smtClean="0">
                <a:latin typeface="Comic Sans MS" pitchFamily="66" charset="0"/>
              </a:rPr>
              <a:t>.</a:t>
            </a:r>
            <a:endParaRPr lang="es-ES" sz="1600" dirty="0">
              <a:latin typeface="Comic Sans MS" pitchFamily="66" charset="0"/>
            </a:endParaRPr>
          </a:p>
        </p:txBody>
      </p:sp>
      <p:pic>
        <p:nvPicPr>
          <p:cNvPr id="9" name="8 Imagen" descr="nino-y-nina-imagen-animada-0125.gif"/>
          <p:cNvPicPr>
            <a:picLocks noChangeAspect="1"/>
          </p:cNvPicPr>
          <p:nvPr/>
        </p:nvPicPr>
        <p:blipFill>
          <a:blip r:embed="rId4" cstate="print"/>
          <a:stretch>
            <a:fillRect/>
          </a:stretch>
        </p:blipFill>
        <p:spPr>
          <a:xfrm>
            <a:off x="1475656" y="3861048"/>
            <a:ext cx="2609850" cy="2295525"/>
          </a:xfrm>
          <a:prstGeom prst="rect">
            <a:avLst/>
          </a:prstGeom>
        </p:spPr>
      </p:pic>
      <p:pic>
        <p:nvPicPr>
          <p:cNvPr id="10" name="9 Imagen" descr="Ninos-Saltando-Comba-73441.gif"/>
          <p:cNvPicPr>
            <a:picLocks noChangeAspect="1"/>
          </p:cNvPicPr>
          <p:nvPr/>
        </p:nvPicPr>
        <p:blipFill>
          <a:blip r:embed="rId5" cstate="print"/>
          <a:stretch>
            <a:fillRect/>
          </a:stretch>
        </p:blipFill>
        <p:spPr>
          <a:xfrm>
            <a:off x="5076056" y="1484784"/>
            <a:ext cx="3810000" cy="1704975"/>
          </a:xfrm>
          <a:prstGeom prst="rect">
            <a:avLst/>
          </a:prstGeom>
        </p:spPr>
      </p:pic>
      <p:sp>
        <p:nvSpPr>
          <p:cNvPr id="11" name="10 CuadroTexto"/>
          <p:cNvSpPr txBox="1"/>
          <p:nvPr/>
        </p:nvSpPr>
        <p:spPr>
          <a:xfrm>
            <a:off x="395536" y="6381328"/>
            <a:ext cx="3384376" cy="246221"/>
          </a:xfrm>
          <a:prstGeom prst="rect">
            <a:avLst/>
          </a:prstGeom>
          <a:noFill/>
        </p:spPr>
        <p:txBody>
          <a:bodyPr wrap="square" rtlCol="0">
            <a:spAutoFit/>
          </a:bodyPr>
          <a:lstStyle/>
          <a:p>
            <a:pPr>
              <a:buClr>
                <a:schemeClr val="tx2"/>
              </a:buClr>
              <a:buFont typeface="Wingdings" pitchFamily="2" charset="2"/>
              <a:buChar char=""/>
            </a:pPr>
            <a:r>
              <a:rPr lang="es-ES" sz="1000" b="1" i="1" dirty="0" smtClean="0">
                <a:latin typeface="Arial" pitchFamily="34" charset="0"/>
                <a:cs typeface="Arial" pitchFamily="34" charset="0"/>
              </a:rPr>
              <a:t>Elaborado por: Gabriela Nycol</a:t>
            </a:r>
            <a:r>
              <a:rPr lang="es-ES" sz="1000" b="1" i="1" dirty="0" smtClean="0">
                <a:latin typeface="Arial" pitchFamily="34" charset="0"/>
                <a:cs typeface="Arial" pitchFamily="34" charset="0"/>
              </a:rPr>
              <a:t> </a:t>
            </a:r>
            <a:r>
              <a:rPr lang="es-ES" sz="1000" b="1" i="1" dirty="0" smtClean="0">
                <a:latin typeface="Arial" pitchFamily="34" charset="0"/>
                <a:cs typeface="Arial" pitchFamily="34" charset="0"/>
              </a:rPr>
              <a:t>Lagos </a:t>
            </a:r>
            <a:endParaRPr lang="es-ES" sz="10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980728"/>
            <a:ext cx="8229600" cy="1368152"/>
          </a:xfrm>
        </p:spPr>
        <p:txBody>
          <a:bodyPr>
            <a:normAutofit fontScale="90000"/>
          </a:bodyPr>
          <a:lstStyle/>
          <a:p>
            <a:r>
              <a:rPr lang="es-ES" dirty="0" smtClean="0"/>
              <a:t/>
            </a:r>
            <a:br>
              <a:rPr lang="es-ES" dirty="0" smtClean="0"/>
            </a:br>
            <a:r>
              <a:rPr lang="es-ES" sz="2200" b="1" dirty="0" smtClean="0">
                <a:latin typeface="Comic Sans MS" pitchFamily="66" charset="0"/>
              </a:rPr>
              <a:t>Por medio de la recreación, se ha comprobado que se desarrollan actividades básicas que sirven para la edad adulta, entre ellas están: </a:t>
            </a:r>
            <a:endParaRPr lang="es-ES" sz="2200" dirty="0">
              <a:latin typeface="Comic Sans MS" pitchFamily="66" charset="0"/>
            </a:endParaRPr>
          </a:p>
        </p:txBody>
      </p:sp>
      <p:pic>
        <p:nvPicPr>
          <p:cNvPr id="6" name="5 Marcador de contenido" descr="boy_girl_flying_on_pencil_300_clr_186.gif"/>
          <p:cNvPicPr>
            <a:picLocks noGrp="1" noChangeAspect="1"/>
          </p:cNvPicPr>
          <p:nvPr>
            <p:ph idx="1"/>
          </p:nvPr>
        </p:nvPicPr>
        <p:blipFill>
          <a:blip r:embed="rId2" cstate="print"/>
          <a:stretch>
            <a:fillRect/>
          </a:stretch>
        </p:blipFill>
        <p:spPr>
          <a:xfrm>
            <a:off x="5436096" y="2996952"/>
            <a:ext cx="2857500" cy="2495550"/>
          </a:xfrm>
        </p:spPr>
      </p:pic>
      <p:sp>
        <p:nvSpPr>
          <p:cNvPr id="4" name="3 Rectángulo"/>
          <p:cNvSpPr/>
          <p:nvPr/>
        </p:nvSpPr>
        <p:spPr>
          <a:xfrm>
            <a:off x="539552" y="2924944"/>
            <a:ext cx="4572000" cy="2585323"/>
          </a:xfrm>
          <a:prstGeom prst="rect">
            <a:avLst/>
          </a:prstGeom>
        </p:spPr>
        <p:txBody>
          <a:bodyPr>
            <a:spAutoFit/>
          </a:bodyPr>
          <a:lstStyle/>
          <a:p>
            <a:pPr>
              <a:buClr>
                <a:schemeClr val="accent1"/>
              </a:buClr>
              <a:buSzPct val="155000"/>
              <a:buFont typeface="Wingdings" pitchFamily="2" charset="2"/>
              <a:buChar char="J"/>
            </a:pPr>
            <a:endParaRPr lang="es-ES" dirty="0" smtClean="0"/>
          </a:p>
          <a:p>
            <a:pPr>
              <a:buClr>
                <a:schemeClr val="accent1"/>
              </a:buClr>
              <a:buSzPct val="155000"/>
              <a:buFont typeface="Wingdings" pitchFamily="2" charset="2"/>
              <a:buChar char="J"/>
            </a:pPr>
            <a:r>
              <a:rPr lang="es-ES" dirty="0" smtClean="0">
                <a:latin typeface="Comic Sans MS" pitchFamily="66" charset="0"/>
              </a:rPr>
              <a:t>Ser creativo e innovar constantemente. </a:t>
            </a:r>
          </a:p>
          <a:p>
            <a:pPr>
              <a:buClr>
                <a:schemeClr val="accent1"/>
              </a:buClr>
              <a:buSzPct val="155000"/>
              <a:buFont typeface="Wingdings" pitchFamily="2" charset="2"/>
              <a:buChar char="J"/>
            </a:pPr>
            <a:r>
              <a:rPr lang="es-ES" dirty="0" smtClean="0">
                <a:latin typeface="Comic Sans MS" pitchFamily="66" charset="0"/>
              </a:rPr>
              <a:t>Saber manejar su independencia. </a:t>
            </a:r>
          </a:p>
          <a:p>
            <a:pPr>
              <a:buClr>
                <a:schemeClr val="accent1"/>
              </a:buClr>
              <a:buSzPct val="155000"/>
              <a:buFont typeface="Wingdings" pitchFamily="2" charset="2"/>
              <a:buChar char="J"/>
            </a:pPr>
            <a:r>
              <a:rPr lang="es-ES" dirty="0" smtClean="0">
                <a:latin typeface="Comic Sans MS" pitchFamily="66" charset="0"/>
              </a:rPr>
              <a:t>Tener confianza en si mismo. </a:t>
            </a:r>
          </a:p>
          <a:p>
            <a:pPr>
              <a:buClr>
                <a:schemeClr val="accent1"/>
              </a:buClr>
              <a:buSzPct val="155000"/>
              <a:buFont typeface="Wingdings" pitchFamily="2" charset="2"/>
              <a:buChar char="J"/>
            </a:pPr>
            <a:r>
              <a:rPr lang="es-ES" dirty="0" smtClean="0">
                <a:latin typeface="Comic Sans MS" pitchFamily="66" charset="0"/>
              </a:rPr>
              <a:t>Establecer metas y cumplirlas. </a:t>
            </a:r>
          </a:p>
          <a:p>
            <a:pPr>
              <a:buClr>
                <a:schemeClr val="accent1"/>
              </a:buClr>
              <a:buSzPct val="155000"/>
              <a:buFont typeface="Wingdings" pitchFamily="2" charset="2"/>
              <a:buChar char="J"/>
            </a:pPr>
            <a:r>
              <a:rPr lang="es-ES" dirty="0" smtClean="0">
                <a:latin typeface="Comic Sans MS" pitchFamily="66" charset="0"/>
              </a:rPr>
              <a:t>Tomar decisiones y solucionar problemas. </a:t>
            </a:r>
          </a:p>
          <a:p>
            <a:pPr>
              <a:buClr>
                <a:schemeClr val="accent1"/>
              </a:buClr>
              <a:buSzPct val="155000"/>
              <a:buFont typeface="Wingdings" pitchFamily="2" charset="2"/>
              <a:buChar char="J"/>
            </a:pPr>
            <a:r>
              <a:rPr lang="es-ES" dirty="0" smtClean="0">
                <a:latin typeface="Comic Sans MS" pitchFamily="66" charset="0"/>
              </a:rPr>
              <a:t>Trabajar en equipo. </a:t>
            </a:r>
            <a:endParaRPr lang="es-ES" dirty="0">
              <a:latin typeface="Comic Sans MS" pitchFamily="66" charset="0"/>
            </a:endParaRPr>
          </a:p>
        </p:txBody>
      </p:sp>
      <p:pic>
        <p:nvPicPr>
          <p:cNvPr id="5" name="Imagen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88224" y="260648"/>
            <a:ext cx="2342991" cy="620687"/>
          </a:xfrm>
          <a:prstGeom prst="rect">
            <a:avLst/>
          </a:prstGeom>
        </p:spPr>
      </p:pic>
      <p:sp>
        <p:nvSpPr>
          <p:cNvPr id="7" name="6 CuadroTexto"/>
          <p:cNvSpPr txBox="1"/>
          <p:nvPr/>
        </p:nvSpPr>
        <p:spPr>
          <a:xfrm>
            <a:off x="395536" y="6381328"/>
            <a:ext cx="3384376" cy="246221"/>
          </a:xfrm>
          <a:prstGeom prst="rect">
            <a:avLst/>
          </a:prstGeom>
          <a:noFill/>
        </p:spPr>
        <p:txBody>
          <a:bodyPr wrap="square" rtlCol="0">
            <a:spAutoFit/>
          </a:bodyPr>
          <a:lstStyle/>
          <a:p>
            <a:pPr>
              <a:buClr>
                <a:schemeClr val="tx2"/>
              </a:buClr>
              <a:buFont typeface="Wingdings" pitchFamily="2" charset="2"/>
              <a:buChar char=""/>
            </a:pPr>
            <a:r>
              <a:rPr lang="es-ES" sz="1000" b="1" i="1" dirty="0" smtClean="0">
                <a:latin typeface="Arial" pitchFamily="34" charset="0"/>
                <a:cs typeface="Arial" pitchFamily="34" charset="0"/>
              </a:rPr>
              <a:t>Elaborado por: Gabriela Nycol</a:t>
            </a:r>
            <a:r>
              <a:rPr lang="es-ES" sz="1000" b="1" i="1" dirty="0" smtClean="0">
                <a:latin typeface="Arial" pitchFamily="34" charset="0"/>
                <a:cs typeface="Arial" pitchFamily="34" charset="0"/>
              </a:rPr>
              <a:t> </a:t>
            </a:r>
            <a:r>
              <a:rPr lang="es-ES" sz="1000" b="1" i="1" dirty="0" smtClean="0">
                <a:latin typeface="Arial" pitchFamily="34" charset="0"/>
                <a:cs typeface="Arial" pitchFamily="34" charset="0"/>
              </a:rPr>
              <a:t>Lagos </a:t>
            </a:r>
            <a:endParaRPr lang="es-ES" sz="10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descr="aplauso-252737gif-262125.gif"/>
          <p:cNvPicPr>
            <a:picLocks noGrp="1" noChangeAspect="1"/>
          </p:cNvPicPr>
          <p:nvPr>
            <p:ph sz="half" idx="1"/>
          </p:nvPr>
        </p:nvPicPr>
        <p:blipFill>
          <a:blip r:embed="rId2" cstate="print"/>
          <a:stretch>
            <a:fillRect/>
          </a:stretch>
        </p:blipFill>
        <p:spPr>
          <a:xfrm>
            <a:off x="6309309" y="4653136"/>
            <a:ext cx="2834691" cy="2016224"/>
          </a:xfrm>
        </p:spPr>
      </p:pic>
      <p:sp>
        <p:nvSpPr>
          <p:cNvPr id="4" name="3 Marcador de contenido"/>
          <p:cNvSpPr>
            <a:spLocks noGrp="1"/>
          </p:cNvSpPr>
          <p:nvPr>
            <p:ph sz="half" idx="2"/>
          </p:nvPr>
        </p:nvSpPr>
        <p:spPr>
          <a:xfrm>
            <a:off x="0" y="4625752"/>
            <a:ext cx="7344816" cy="2232248"/>
          </a:xfrm>
        </p:spPr>
        <p:txBody>
          <a:bodyPr>
            <a:prstTxWarp prst="textCurveDown">
              <a:avLst/>
            </a:prstTxWarp>
          </a:bodyPr>
          <a:lstStyle/>
          <a:p>
            <a:pPr algn="ctr">
              <a:buNone/>
            </a:pPr>
            <a:r>
              <a:rPr lang="es-ES" b="1" cap="all" dirty="0" smtClean="0">
                <a:ln w="9000" cmpd="sng">
                  <a:solidFill>
                    <a:srgbClr val="002060"/>
                  </a:solidFill>
                  <a:prstDash val="solid"/>
                </a:ln>
                <a:solidFill>
                  <a:srgbClr val="FFC000"/>
                </a:solidFill>
                <a:effectLst>
                  <a:reflection blurRad="12700" stA="28000" endPos="45000" dist="1000" dir="5400000" sy="-100000" algn="bl" rotWithShape="0"/>
                </a:effectLst>
                <a:latin typeface="Comic Sans MS" pitchFamily="66" charset="0"/>
              </a:rPr>
              <a:t>MUCHAS GRACIAS POR SU ATENCIÓN </a:t>
            </a:r>
            <a:endParaRPr lang="es-ES" b="1" cap="all" dirty="0">
              <a:ln w="9000" cmpd="sng">
                <a:solidFill>
                  <a:srgbClr val="002060"/>
                </a:solidFill>
                <a:prstDash val="solid"/>
              </a:ln>
              <a:solidFill>
                <a:srgbClr val="FFC000"/>
              </a:solidFill>
              <a:effectLst>
                <a:reflection blurRad="12700" stA="28000" endPos="45000" dist="1000" dir="5400000" sy="-100000" algn="bl" rotWithShape="0"/>
              </a:effectLst>
              <a:latin typeface="Comic Sans MS" pitchFamily="66" charset="0"/>
            </a:endParaRPr>
          </a:p>
        </p:txBody>
      </p:sp>
      <p:pic>
        <p:nvPicPr>
          <p:cNvPr id="6" name="Imagen 3"/>
          <p:cNvPicPr>
            <a:picLocks noChangeAspect="1"/>
          </p:cNvPicPr>
          <p:nvPr/>
        </p:nvPicPr>
        <p:blipFill>
          <a:blip r:embed="rId3" cstate="print">
            <a:extLst>
              <a:ext uri="{28A0092B-C50C-407E-A947-70E740481C1C}">
                <a14:useLocalDpi xmlns:a14="http://schemas.microsoft.com/office/drawing/2010/main" xmlns="" val="0"/>
              </a:ext>
            </a:extLst>
          </a:blip>
          <a:srcRect t="19662"/>
          <a:stretch>
            <a:fillRect/>
          </a:stretch>
        </p:blipFill>
        <p:spPr>
          <a:xfrm>
            <a:off x="4139951" y="116632"/>
            <a:ext cx="5004049" cy="1064987"/>
          </a:xfrm>
          <a:prstGeom prst="rect">
            <a:avLst/>
          </a:prstGeom>
        </p:spPr>
      </p:pic>
      <p:sp>
        <p:nvSpPr>
          <p:cNvPr id="4098" name="AutoShape 2" descr="https://dl-mail.ymail.com/ws/download/mailboxes/@.id==VjN-uddlgNNL9_yw7dAGve_vvDZsoHy1BJCaU3mnKZqILSm_Bycen5EoUBEqL-SN2Us3_tmbZU_QP6bd5QzJLzvu9w/messages/@.id==ALPMx3obpd_lWxAY_Q8TYOiw3Uw/content/parts/@.id==4/raw?appid=YMailNorrin&amp;ymreqid=4c6ea60b-0e1a-1406-1c25-e90002018a00&amp;token=zitEzqOML3j84e6ealFTT5U7-km5qEQF52lp7AcCuBadoESQNoZtkXACYDycWh04_w43FiB8qnbnxmw6PF5ekQHfqffcqX1-hbT_jh_ZNW06y0cZDZK87O4GU8LnZAz6"/>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4100" name="AutoShape 4" descr="https://dl-mail.ymail.com/ws/download/mailboxes/@.id==VjN-uddlgNNL9_yw7dAGve_vvDZsoHy1BJCaU3mnKZqILSm_Bycen5EoUBEqL-SN2Us3_tmbZU_QP6bd5QzJLzvu9w/messages/@.id==ALPMx3obpd_lWxAY_Q8TYOiw3Uw/content/parts/@.id==4/raw?appid=YMailNorrin&amp;ymreqid=4c6ea60b-0e1a-1406-1c25-e90002018a00&amp;token=zitEzqOML3j84e6ealFTT5U7-km5qEQF52lp7AcCuBadoESQNoZtkXACYDycWh04_w43FiB8qnbnxmw6PF5ekQHfqffcqX1-hbT_jh_ZNW06y0cZDZK87O4GU8LnZAz6"/>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8" name="Picture 2"/>
          <p:cNvPicPr>
            <a:picLocks noChangeAspect="1" noChangeArrowheads="1"/>
          </p:cNvPicPr>
          <p:nvPr/>
        </p:nvPicPr>
        <p:blipFill>
          <a:blip r:embed="rId4" cstate="print"/>
          <a:srcRect l="32809" t="78640" r="33067" b="12961"/>
          <a:stretch>
            <a:fillRect/>
          </a:stretch>
        </p:blipFill>
        <p:spPr bwMode="auto">
          <a:xfrm>
            <a:off x="0" y="2204864"/>
            <a:ext cx="9144000" cy="1080136"/>
          </a:xfrm>
          <a:prstGeom prst="rect">
            <a:avLst/>
          </a:prstGeom>
          <a:noFill/>
          <a:ln w="9525">
            <a:noFill/>
            <a:miter lim="800000"/>
            <a:headEnd/>
            <a:tailEnd/>
          </a:ln>
        </p:spPr>
      </p:pic>
      <p:pic>
        <p:nvPicPr>
          <p:cNvPr id="10" name="12 Imagen" descr="16557729.jpg"/>
          <p:cNvPicPr/>
          <p:nvPr/>
        </p:nvPicPr>
        <p:blipFill>
          <a:blip r:embed="rId5" cstate="print">
            <a:clrChange>
              <a:clrFrom>
                <a:srgbClr val="FFFFFF"/>
              </a:clrFrom>
              <a:clrTo>
                <a:srgbClr val="FFFFFF">
                  <a:alpha val="0"/>
                </a:srgbClr>
              </a:clrTo>
            </a:clrChange>
          </a:blip>
          <a:srcRect t="53136" b="6550"/>
          <a:stretch>
            <a:fillRect/>
          </a:stretch>
        </p:blipFill>
        <p:spPr>
          <a:xfrm>
            <a:off x="2771800" y="3933056"/>
            <a:ext cx="4294437" cy="1383957"/>
          </a:xfrm>
          <a:prstGeom prst="rect">
            <a:avLst/>
          </a:prstGeom>
        </p:spPr>
      </p:pic>
      <p:sp>
        <p:nvSpPr>
          <p:cNvPr id="9" name="8 CuadroTexto"/>
          <p:cNvSpPr txBox="1"/>
          <p:nvPr/>
        </p:nvSpPr>
        <p:spPr>
          <a:xfrm>
            <a:off x="0" y="6611779"/>
            <a:ext cx="3384376" cy="246221"/>
          </a:xfrm>
          <a:prstGeom prst="rect">
            <a:avLst/>
          </a:prstGeom>
          <a:noFill/>
        </p:spPr>
        <p:txBody>
          <a:bodyPr wrap="square" rtlCol="0">
            <a:spAutoFit/>
          </a:bodyPr>
          <a:lstStyle/>
          <a:p>
            <a:pPr>
              <a:buClr>
                <a:schemeClr val="tx2"/>
              </a:buClr>
              <a:buFont typeface="Wingdings" pitchFamily="2" charset="2"/>
              <a:buChar char=""/>
            </a:pPr>
            <a:r>
              <a:rPr lang="es-ES" sz="1000" b="1" i="1" dirty="0" smtClean="0">
                <a:latin typeface="Arial" pitchFamily="34" charset="0"/>
                <a:cs typeface="Arial" pitchFamily="34" charset="0"/>
              </a:rPr>
              <a:t>Elaborado por: Gabriela Nycol</a:t>
            </a:r>
            <a:r>
              <a:rPr lang="es-ES" sz="1000" b="1" i="1" dirty="0" smtClean="0">
                <a:latin typeface="Arial" pitchFamily="34" charset="0"/>
                <a:cs typeface="Arial" pitchFamily="34" charset="0"/>
              </a:rPr>
              <a:t> </a:t>
            </a:r>
            <a:r>
              <a:rPr lang="es-ES" sz="1000" b="1" i="1" dirty="0" smtClean="0">
                <a:latin typeface="Arial" pitchFamily="34" charset="0"/>
                <a:cs typeface="Arial" pitchFamily="34" charset="0"/>
              </a:rPr>
              <a:t>Lagos </a:t>
            </a:r>
            <a:endParaRPr lang="es-ES" sz="1000" b="1" i="1"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mph" presetSubtype="0" fill="hold" grpId="0" nodeType="afterEffect">
                                  <p:stCondLst>
                                    <p:cond delay="0"/>
                                  </p:stCondLst>
                                  <p:iterate type="lt">
                                    <p:tmPct val="10000"/>
                                  </p:iterate>
                                  <p:childTnLst>
                                    <p:set>
                                      <p:cBhvr override="childStyle">
                                        <p:cTn id="6" dur="500" autoRev="1" fill="hold"/>
                                        <p:tgtEl>
                                          <p:spTgt spid="4">
                                            <p:txEl>
                                              <p:pRg st="0" end="0"/>
                                            </p:txEl>
                                          </p:spTgt>
                                        </p:tgtEl>
                                        <p:attrNameLst>
                                          <p:attrName>style.color</p:attrName>
                                        </p:attrNameLst>
                                      </p:cBhvr>
                                      <p:to>
                                        <p:clrVal>
                                          <a:schemeClr val="accent2"/>
                                        </p:clrVal>
                                      </p:to>
                                    </p:set>
                                    <p:set>
                                      <p:cBhvr>
                                        <p:cTn id="7" dur="500" autoRev="1" fill="hold"/>
                                        <p:tgtEl>
                                          <p:spTgt spid="4">
                                            <p:txEl>
                                              <p:pRg st="0" end="0"/>
                                            </p:txEl>
                                          </p:spTgt>
                                        </p:tgtEl>
                                        <p:attrNameLst>
                                          <p:attrName>fillcolor</p:attrName>
                                        </p:attrNameLst>
                                      </p:cBhvr>
                                      <p:to>
                                        <p:clrVal>
                                          <a:schemeClr val="accent2"/>
                                        </p:clrVal>
                                      </p:to>
                                    </p:set>
                                    <p:set>
                                      <p:cBhvr>
                                        <p:cTn id="8" dur="500" autoRev="1" fill="hold"/>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convencion-sobre-los-derechos-del-niño-500x500.jpg"/>
          <p:cNvPicPr>
            <a:picLocks noChangeAspect="1"/>
          </p:cNvPicPr>
          <p:nvPr/>
        </p:nvPicPr>
        <p:blipFill>
          <a:blip r:embed="rId2" cstate="print"/>
          <a:stretch>
            <a:fillRect/>
          </a:stretch>
        </p:blipFill>
        <p:spPr>
          <a:xfrm>
            <a:off x="3275856" y="4548758"/>
            <a:ext cx="2309242" cy="2309242"/>
          </a:xfrm>
          <a:prstGeom prst="rect">
            <a:avLst/>
          </a:prstGeom>
        </p:spPr>
      </p:pic>
      <p:sp>
        <p:nvSpPr>
          <p:cNvPr id="2" name="1 Título"/>
          <p:cNvSpPr>
            <a:spLocks noGrp="1"/>
          </p:cNvSpPr>
          <p:nvPr>
            <p:ph type="title"/>
          </p:nvPr>
        </p:nvSpPr>
        <p:spPr>
          <a:xfrm>
            <a:off x="1619672" y="620688"/>
            <a:ext cx="5688632" cy="580926"/>
          </a:xfrm>
        </p:spPr>
        <p:txBody>
          <a:bodyPr>
            <a:normAutofit fontScale="90000"/>
          </a:bodyPr>
          <a:lstStyle/>
          <a:p>
            <a:r>
              <a:rPr lang="es-ES" dirty="0"/>
              <a:t/>
            </a:r>
            <a:br>
              <a:rPr lang="es-ES" dirty="0"/>
            </a:br>
            <a:r>
              <a:rPr lang="es-ES" sz="2400" b="1" dirty="0">
                <a:solidFill>
                  <a:srgbClr val="7030A0"/>
                </a:solidFill>
                <a:latin typeface="Comic Sans MS" pitchFamily="66" charset="0"/>
              </a:rPr>
              <a:t>Convención de los Derechos de los Niños (CDN)</a:t>
            </a:r>
            <a:endParaRPr lang="es-ES" dirty="0">
              <a:solidFill>
                <a:srgbClr val="7030A0"/>
              </a:solidFill>
              <a:latin typeface="Comic Sans MS" pitchFamily="66" charset="0"/>
            </a:endParaRPr>
          </a:p>
        </p:txBody>
      </p:sp>
      <p:sp>
        <p:nvSpPr>
          <p:cNvPr id="4" name="3 Rectángulo"/>
          <p:cNvSpPr/>
          <p:nvPr/>
        </p:nvSpPr>
        <p:spPr>
          <a:xfrm>
            <a:off x="395536" y="1628800"/>
            <a:ext cx="4572000" cy="3077766"/>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endParaRPr lang="es-ES" dirty="0"/>
          </a:p>
          <a:p>
            <a:r>
              <a:rPr lang="es-ES" sz="1600" dirty="0">
                <a:latin typeface="Comic Sans MS" pitchFamily="66" charset="0"/>
              </a:rPr>
              <a:t>La CDN es un conjunto de normas acordadas por los Estados parte (firmada y ratificada) y que deben respetar, observar y cumplir en relación a las niñas y niñas. Es un documento compuesto por 54 artículos, de los cuales 41 son derechos. </a:t>
            </a:r>
          </a:p>
          <a:p>
            <a:r>
              <a:rPr lang="es-ES" sz="1600" dirty="0">
                <a:latin typeface="Comic Sans MS" pitchFamily="66" charset="0"/>
              </a:rPr>
              <a:t>En 1989, la Asamblea General de las Naciones Unidas aprobó la Convención sobre los Derechos del Niño (CDN). El 31 de mayo de 1990 Honduras ratifica la Convención de los Derechos del Niño. </a:t>
            </a:r>
          </a:p>
        </p:txBody>
      </p:sp>
      <p:pic>
        <p:nvPicPr>
          <p:cNvPr id="5" name="Imagen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8" y="260648"/>
            <a:ext cx="2342991" cy="620687"/>
          </a:xfrm>
          <a:prstGeom prst="rect">
            <a:avLst/>
          </a:prstGeom>
        </p:spPr>
      </p:pic>
      <p:pic>
        <p:nvPicPr>
          <p:cNvPr id="7" name="6 Imagen"/>
          <p:cNvPicPr/>
          <p:nvPr/>
        </p:nvPicPr>
        <p:blipFill rotWithShape="1">
          <a:blip r:embed="rId4" cstate="print">
            <a:clrChange>
              <a:clrFrom>
                <a:srgbClr val="000000"/>
              </a:clrFrom>
              <a:clrTo>
                <a:srgbClr val="000000">
                  <a:alpha val="0"/>
                </a:srgbClr>
              </a:clrTo>
            </a:clrChange>
            <a:lum bright="10000" contrast="30000"/>
          </a:blip>
          <a:srcRect l="851" t="4923" r="5161" b="11642"/>
          <a:stretch/>
        </p:blipFill>
        <p:spPr bwMode="auto">
          <a:xfrm>
            <a:off x="395536" y="0"/>
            <a:ext cx="1368152" cy="1656184"/>
          </a:xfrm>
          <a:prstGeom prst="rect">
            <a:avLst/>
          </a:prstGeom>
          <a:noFill/>
          <a:ln>
            <a:noFill/>
          </a:ln>
          <a:effectLst>
            <a:softEdge rad="12700"/>
          </a:effectLst>
          <a:extLst>
            <a:ext uri="{53640926-AAD7-44D8-BBD7-CCE9431645EC}">
              <a14:shadowObscured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a:ext>
          </a:extLst>
        </p:spPr>
      </p:pic>
      <p:sp>
        <p:nvSpPr>
          <p:cNvPr id="8" name="7 Rectángulo"/>
          <p:cNvSpPr/>
          <p:nvPr/>
        </p:nvSpPr>
        <p:spPr>
          <a:xfrm>
            <a:off x="5292080" y="1556792"/>
            <a:ext cx="3384376" cy="4555093"/>
          </a:xfrm>
          <a:prstGeom prst="rect">
            <a:avLst/>
          </a:prstGeom>
        </p:spPr>
        <p:txBody>
          <a:bodyPr wrap="square">
            <a:spAutoFit/>
          </a:bodyPr>
          <a:lstStyle/>
          <a:p>
            <a:endParaRPr lang="es-ES" b="1" dirty="0"/>
          </a:p>
          <a:p>
            <a:r>
              <a:rPr lang="es-ES" sz="1600" b="1" dirty="0">
                <a:latin typeface="Comic Sans MS" pitchFamily="66" charset="0"/>
              </a:rPr>
              <a:t>Los derechos de los niños y niñas se basan en 4 principios fundamentales: </a:t>
            </a:r>
            <a:endParaRPr lang="es-ES" sz="1600" b="1" dirty="0" smtClean="0">
              <a:latin typeface="Comic Sans MS" pitchFamily="66" charset="0"/>
            </a:endParaRPr>
          </a:p>
          <a:p>
            <a:endParaRPr lang="es-ES" sz="1600" dirty="0">
              <a:latin typeface="Comic Sans MS" pitchFamily="66" charset="0"/>
            </a:endParaRPr>
          </a:p>
          <a:p>
            <a:pPr marL="342900" indent="-342900">
              <a:buAutoNum type="arabicPeriod"/>
            </a:pPr>
            <a:r>
              <a:rPr lang="es-ES" sz="1600" dirty="0" smtClean="0">
                <a:latin typeface="Comic Sans MS" pitchFamily="66" charset="0"/>
              </a:rPr>
              <a:t>Principio </a:t>
            </a:r>
            <a:r>
              <a:rPr lang="es-ES" sz="1600" dirty="0">
                <a:latin typeface="Comic Sans MS" pitchFamily="66" charset="0"/>
              </a:rPr>
              <a:t>de “No Discriminación” </a:t>
            </a:r>
            <a:endParaRPr lang="es-ES" sz="1600" dirty="0" smtClean="0">
              <a:latin typeface="Comic Sans MS" pitchFamily="66" charset="0"/>
            </a:endParaRPr>
          </a:p>
          <a:p>
            <a:endParaRPr lang="es-ES" sz="1600" dirty="0"/>
          </a:p>
          <a:p>
            <a:r>
              <a:rPr lang="es-ES" sz="1600" dirty="0" smtClean="0">
                <a:latin typeface="Comic Sans MS" pitchFamily="66" charset="0"/>
              </a:rPr>
              <a:t>2. Principio </a:t>
            </a:r>
            <a:r>
              <a:rPr lang="es-ES" sz="1600" dirty="0">
                <a:latin typeface="Comic Sans MS" pitchFamily="66" charset="0"/>
              </a:rPr>
              <a:t>de observar siempre el interés superior del niño </a:t>
            </a:r>
            <a:endParaRPr lang="es-ES" sz="1600" dirty="0" smtClean="0">
              <a:latin typeface="Comic Sans MS" pitchFamily="66" charset="0"/>
            </a:endParaRPr>
          </a:p>
          <a:p>
            <a:endParaRPr lang="es-ES" sz="1600" dirty="0">
              <a:latin typeface="Comic Sans MS" pitchFamily="66" charset="0"/>
            </a:endParaRPr>
          </a:p>
          <a:p>
            <a:r>
              <a:rPr lang="es-ES" sz="1600" dirty="0" smtClean="0">
                <a:latin typeface="Comic Sans MS" pitchFamily="66" charset="0"/>
              </a:rPr>
              <a:t>3. Principio </a:t>
            </a:r>
            <a:r>
              <a:rPr lang="es-ES" sz="1600" dirty="0">
                <a:latin typeface="Comic Sans MS" pitchFamily="66" charset="0"/>
              </a:rPr>
              <a:t>del derecho a la vida, la supervivencia y desarrollo </a:t>
            </a:r>
            <a:endParaRPr lang="es-ES" sz="1600" dirty="0" smtClean="0">
              <a:latin typeface="Comic Sans MS" pitchFamily="66" charset="0"/>
            </a:endParaRPr>
          </a:p>
          <a:p>
            <a:endParaRPr lang="es-ES" sz="1600" dirty="0">
              <a:latin typeface="Comic Sans MS" pitchFamily="66" charset="0"/>
            </a:endParaRPr>
          </a:p>
          <a:p>
            <a:r>
              <a:rPr lang="es-ES" sz="1600" dirty="0" smtClean="0">
                <a:latin typeface="Comic Sans MS" pitchFamily="66" charset="0"/>
              </a:rPr>
              <a:t>4. Principio </a:t>
            </a:r>
            <a:r>
              <a:rPr lang="es-ES" sz="1600" dirty="0">
                <a:latin typeface="Comic Sans MS" pitchFamily="66" charset="0"/>
              </a:rPr>
              <a:t>de participación y ser escuchado </a:t>
            </a:r>
            <a:endParaRPr lang="es-ES" sz="1600" dirty="0" smtClean="0">
              <a:latin typeface="Comic Sans MS" pitchFamily="66" charset="0"/>
            </a:endParaRPr>
          </a:p>
          <a:p>
            <a:endParaRPr lang="es-ES" sz="1600" b="1" dirty="0">
              <a:latin typeface="Comic Sans MS" pitchFamily="66" charset="0"/>
            </a:endParaRPr>
          </a:p>
          <a:p>
            <a:endParaRPr lang="es-ES" sz="1600" dirty="0">
              <a:latin typeface="Comic Sans MS" pitchFamily="66" charset="0"/>
            </a:endParaRPr>
          </a:p>
        </p:txBody>
      </p:sp>
      <p:pic>
        <p:nvPicPr>
          <p:cNvPr id="9" name="8 Imagen" descr="Ninos-Saltando-Comba-73441.gif"/>
          <p:cNvPicPr>
            <a:picLocks noChangeAspect="1"/>
          </p:cNvPicPr>
          <p:nvPr/>
        </p:nvPicPr>
        <p:blipFill>
          <a:blip r:embed="rId5" cstate="print"/>
          <a:stretch>
            <a:fillRect/>
          </a:stretch>
        </p:blipFill>
        <p:spPr>
          <a:xfrm>
            <a:off x="539552" y="5013176"/>
            <a:ext cx="2409056" cy="1078053"/>
          </a:xfrm>
          <a:prstGeom prst="rect">
            <a:avLst/>
          </a:prstGeom>
        </p:spPr>
      </p:pic>
      <p:sp>
        <p:nvSpPr>
          <p:cNvPr id="11" name="10 CuadroTexto"/>
          <p:cNvSpPr txBox="1"/>
          <p:nvPr/>
        </p:nvSpPr>
        <p:spPr>
          <a:xfrm>
            <a:off x="0" y="6495147"/>
            <a:ext cx="3384376" cy="246221"/>
          </a:xfrm>
          <a:prstGeom prst="rect">
            <a:avLst/>
          </a:prstGeom>
          <a:noFill/>
        </p:spPr>
        <p:txBody>
          <a:bodyPr wrap="square" rtlCol="0">
            <a:spAutoFit/>
          </a:bodyPr>
          <a:lstStyle/>
          <a:p>
            <a:pPr>
              <a:buClr>
                <a:schemeClr val="tx2"/>
              </a:buClr>
              <a:buFont typeface="Wingdings" pitchFamily="2" charset="2"/>
              <a:buChar char=""/>
            </a:pPr>
            <a:r>
              <a:rPr lang="es-ES" sz="1000" b="1" i="1" dirty="0" smtClean="0">
                <a:latin typeface="Arial" pitchFamily="34" charset="0"/>
                <a:cs typeface="Arial" pitchFamily="34" charset="0"/>
              </a:rPr>
              <a:t>Elaborado por: Gabriela Nycol</a:t>
            </a:r>
            <a:r>
              <a:rPr lang="es-ES" sz="1000" b="1" i="1" dirty="0" smtClean="0">
                <a:latin typeface="Arial" pitchFamily="34" charset="0"/>
                <a:cs typeface="Arial" pitchFamily="34" charset="0"/>
              </a:rPr>
              <a:t> </a:t>
            </a:r>
            <a:r>
              <a:rPr lang="es-ES" sz="1000" b="1" i="1" dirty="0" smtClean="0">
                <a:latin typeface="Arial" pitchFamily="34" charset="0"/>
                <a:cs typeface="Arial" pitchFamily="34" charset="0"/>
              </a:rPr>
              <a:t>Lagos </a:t>
            </a:r>
            <a:endParaRPr lang="es-ES" sz="10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descr="635447009148733486_handwithpencil5C.gif"/>
          <p:cNvPicPr>
            <a:picLocks noChangeAspect="1"/>
          </p:cNvPicPr>
          <p:nvPr/>
        </p:nvPicPr>
        <p:blipFill>
          <a:blip r:embed="rId2" cstate="print"/>
          <a:stretch>
            <a:fillRect/>
          </a:stretch>
        </p:blipFill>
        <p:spPr>
          <a:xfrm>
            <a:off x="6732239" y="188640"/>
            <a:ext cx="1792199" cy="1512168"/>
          </a:xfrm>
          <a:prstGeom prst="rect">
            <a:avLst/>
          </a:prstGeom>
        </p:spPr>
      </p:pic>
      <p:pic>
        <p:nvPicPr>
          <p:cNvPr id="4099" name="Picture 3"/>
          <p:cNvPicPr>
            <a:picLocks noGrp="1" noChangeAspect="1" noChangeArrowheads="1"/>
          </p:cNvPicPr>
          <p:nvPr>
            <p:ph idx="1"/>
          </p:nvPr>
        </p:nvPicPr>
        <p:blipFill>
          <a:blip r:embed="rId3" cstate="print"/>
          <a:srcRect l="37073" t="18133" r="7242" b="16636"/>
          <a:stretch>
            <a:fillRect/>
          </a:stretch>
        </p:blipFill>
        <p:spPr bwMode="auto">
          <a:xfrm>
            <a:off x="2483768" y="1628800"/>
            <a:ext cx="5189845" cy="3799708"/>
          </a:xfrm>
          <a:prstGeom prst="rect">
            <a:avLst/>
          </a:prstGeom>
          <a:noFill/>
          <a:ln w="9525">
            <a:noFill/>
            <a:miter lim="800000"/>
            <a:headEnd/>
            <a:tailEnd/>
          </a:ln>
        </p:spPr>
      </p:pic>
      <p:pic>
        <p:nvPicPr>
          <p:cNvPr id="8" name="7 Imagen" descr="enfants-de-bande-dessine-avec-le-livre-et-le-crayon-50763442.jpg"/>
          <p:cNvPicPr>
            <a:picLocks noChangeAspect="1"/>
          </p:cNvPicPr>
          <p:nvPr/>
        </p:nvPicPr>
        <p:blipFill>
          <a:blip r:embed="rId4" cstate="print"/>
          <a:srcRect r="9136" b="12678"/>
          <a:stretch>
            <a:fillRect/>
          </a:stretch>
        </p:blipFill>
        <p:spPr>
          <a:xfrm>
            <a:off x="179512" y="0"/>
            <a:ext cx="3960440" cy="2276872"/>
          </a:xfrm>
          <a:prstGeom prst="rect">
            <a:avLst/>
          </a:prstGeom>
          <a:ln>
            <a:noFill/>
          </a:ln>
        </p:spPr>
      </p:pic>
      <p:sp>
        <p:nvSpPr>
          <p:cNvPr id="7" name="1 Título"/>
          <p:cNvSpPr txBox="1">
            <a:spLocks/>
          </p:cNvSpPr>
          <p:nvPr/>
        </p:nvSpPr>
        <p:spPr>
          <a:xfrm>
            <a:off x="395536" y="764704"/>
            <a:ext cx="3456384" cy="1858218"/>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1800" b="0" i="0" u="none" strike="noStrike" kern="1200" cap="none" spc="0" normalizeH="0" baseline="0" noProof="0" dirty="0" smtClean="0">
                <a:ln>
                  <a:noFill/>
                </a:ln>
                <a:solidFill>
                  <a:schemeClr val="tx1"/>
                </a:solidFill>
                <a:effectLst/>
                <a:uLnTx/>
                <a:uFillTx/>
                <a:latin typeface="Comic Sans MS" pitchFamily="66" charset="0"/>
                <a:ea typeface="+mj-ea"/>
                <a:cs typeface="+mj-cs"/>
              </a:rPr>
              <a:t/>
            </a:r>
            <a:br>
              <a:rPr kumimoji="0" lang="es-ES" sz="1800" b="0" i="0" u="none" strike="noStrike" kern="1200" cap="none" spc="0" normalizeH="0" baseline="0" noProof="0" dirty="0" smtClean="0">
                <a:ln>
                  <a:noFill/>
                </a:ln>
                <a:solidFill>
                  <a:schemeClr val="tx1"/>
                </a:solidFill>
                <a:effectLst/>
                <a:uLnTx/>
                <a:uFillTx/>
                <a:latin typeface="Comic Sans MS" pitchFamily="66" charset="0"/>
                <a:ea typeface="+mj-ea"/>
                <a:cs typeface="+mj-cs"/>
              </a:rPr>
            </a:br>
            <a:r>
              <a:rPr kumimoji="0" lang="es-ES" sz="1800" b="1" i="0" u="none" strike="noStrike" kern="1200" cap="none" spc="0" normalizeH="0" baseline="0" noProof="0" dirty="0" smtClean="0">
                <a:ln>
                  <a:noFill/>
                </a:ln>
                <a:solidFill>
                  <a:schemeClr val="tx1"/>
                </a:solidFill>
                <a:effectLst/>
                <a:uLnTx/>
                <a:uFillTx/>
                <a:latin typeface="Comic Sans MS" pitchFamily="66" charset="0"/>
                <a:ea typeface="+mj-ea"/>
                <a:cs typeface="+mj-cs"/>
              </a:rPr>
              <a:t>Derechos de los niños y niñas relacionados con la temática de trabajo infantil </a:t>
            </a:r>
            <a:endParaRPr kumimoji="0" lang="es-ES" sz="1800" b="0" i="0" u="none" strike="noStrike" kern="1200" cap="none" spc="0" normalizeH="0" baseline="0" noProof="0" dirty="0" smtClean="0">
              <a:ln>
                <a:noFill/>
              </a:ln>
              <a:solidFill>
                <a:schemeClr val="tx1"/>
              </a:solidFill>
              <a:effectLst/>
              <a:uLnTx/>
              <a:uFillTx/>
              <a:latin typeface="Comic Sans MS" pitchFamily="66" charset="0"/>
              <a:ea typeface="+mj-ea"/>
              <a:cs typeface="+mj-cs"/>
            </a:endParaRPr>
          </a:p>
        </p:txBody>
      </p:sp>
      <p:pic>
        <p:nvPicPr>
          <p:cNvPr id="10" name="Imagen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660232" y="6021288"/>
            <a:ext cx="2342991" cy="620687"/>
          </a:xfrm>
          <a:prstGeom prst="rect">
            <a:avLst/>
          </a:prstGeom>
        </p:spPr>
      </p:pic>
      <p:sp>
        <p:nvSpPr>
          <p:cNvPr id="11" name="10 CuadroTexto"/>
          <p:cNvSpPr txBox="1"/>
          <p:nvPr/>
        </p:nvSpPr>
        <p:spPr>
          <a:xfrm>
            <a:off x="395536" y="6453336"/>
            <a:ext cx="3384376" cy="246221"/>
          </a:xfrm>
          <a:prstGeom prst="rect">
            <a:avLst/>
          </a:prstGeom>
          <a:noFill/>
        </p:spPr>
        <p:txBody>
          <a:bodyPr wrap="square" rtlCol="0">
            <a:spAutoFit/>
          </a:bodyPr>
          <a:lstStyle/>
          <a:p>
            <a:pPr>
              <a:buClr>
                <a:schemeClr val="tx2"/>
              </a:buClr>
              <a:buFont typeface="Wingdings" pitchFamily="2" charset="2"/>
              <a:buChar char=""/>
            </a:pPr>
            <a:r>
              <a:rPr lang="es-ES" sz="1000" b="1" i="1" dirty="0" smtClean="0">
                <a:latin typeface="Arial" pitchFamily="34" charset="0"/>
                <a:cs typeface="Arial" pitchFamily="34" charset="0"/>
              </a:rPr>
              <a:t>Elaborado por: Gabriela Nycol</a:t>
            </a:r>
            <a:r>
              <a:rPr lang="es-ES" sz="1000" b="1" i="1" dirty="0" smtClean="0">
                <a:latin typeface="Arial" pitchFamily="34" charset="0"/>
                <a:cs typeface="Arial" pitchFamily="34" charset="0"/>
              </a:rPr>
              <a:t> </a:t>
            </a:r>
            <a:r>
              <a:rPr lang="es-ES" sz="1000" b="1" i="1" dirty="0" smtClean="0">
                <a:latin typeface="Arial" pitchFamily="34" charset="0"/>
                <a:cs typeface="Arial" pitchFamily="34" charset="0"/>
              </a:rPr>
              <a:t>Lagos </a:t>
            </a:r>
            <a:endParaRPr lang="es-ES" sz="10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Imagen" descr="PerfectWhirlwindAiredaleterrier-max-1mb.gif"/>
          <p:cNvPicPr>
            <a:picLocks noChangeAspect="1"/>
          </p:cNvPicPr>
          <p:nvPr/>
        </p:nvPicPr>
        <p:blipFill>
          <a:blip r:embed="rId2" cstate="print"/>
          <a:stretch>
            <a:fillRect/>
          </a:stretch>
        </p:blipFill>
        <p:spPr>
          <a:xfrm>
            <a:off x="2195736" y="1340768"/>
            <a:ext cx="2076822" cy="1848372"/>
          </a:xfrm>
          <a:prstGeom prst="rect">
            <a:avLst/>
          </a:prstGeom>
        </p:spPr>
      </p:pic>
      <p:pic>
        <p:nvPicPr>
          <p:cNvPr id="5122" name="Picture 2"/>
          <p:cNvPicPr>
            <a:picLocks noGrp="1" noChangeAspect="1" noChangeArrowheads="1"/>
          </p:cNvPicPr>
          <p:nvPr>
            <p:ph idx="1"/>
          </p:nvPr>
        </p:nvPicPr>
        <p:blipFill>
          <a:blip r:embed="rId3" cstate="print"/>
          <a:srcRect l="25141" t="13360" r="25141" b="75503"/>
          <a:stretch>
            <a:fillRect/>
          </a:stretch>
        </p:blipFill>
        <p:spPr bwMode="auto">
          <a:xfrm>
            <a:off x="0" y="0"/>
            <a:ext cx="9144000" cy="1124744"/>
          </a:xfrm>
          <a:prstGeom prst="rect">
            <a:avLst/>
          </a:prstGeom>
          <a:noFill/>
          <a:ln w="9525">
            <a:noFill/>
            <a:miter lim="800000"/>
            <a:headEnd/>
            <a:tailEnd/>
          </a:ln>
        </p:spPr>
      </p:pic>
      <p:pic>
        <p:nvPicPr>
          <p:cNvPr id="5" name="Imagen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660232" y="6021288"/>
            <a:ext cx="2342991" cy="620687"/>
          </a:xfrm>
          <a:prstGeom prst="rect">
            <a:avLst/>
          </a:prstGeom>
        </p:spPr>
      </p:pic>
      <p:sp>
        <p:nvSpPr>
          <p:cNvPr id="6" name="5 Rectángulo"/>
          <p:cNvSpPr/>
          <p:nvPr/>
        </p:nvSpPr>
        <p:spPr>
          <a:xfrm>
            <a:off x="179512" y="1196752"/>
            <a:ext cx="2232248" cy="2554545"/>
          </a:xfrm>
          <a:prstGeom prst="rect">
            <a:avLst/>
          </a:prstGeom>
        </p:spPr>
        <p:txBody>
          <a:bodyPr wrap="square">
            <a:spAutoFit/>
          </a:bodyPr>
          <a:lstStyle/>
          <a:p>
            <a:endParaRPr lang="es-ES" sz="1600" dirty="0">
              <a:latin typeface="Comic Sans MS" pitchFamily="66" charset="0"/>
            </a:endParaRPr>
          </a:p>
          <a:p>
            <a:pPr algn="ctr"/>
            <a:r>
              <a:rPr lang="es-ES" sz="1600" b="1" dirty="0">
                <a:latin typeface="Comic Sans MS" pitchFamily="66" charset="0"/>
              </a:rPr>
              <a:t>Objetivo: </a:t>
            </a:r>
          </a:p>
          <a:p>
            <a:r>
              <a:rPr lang="es-ES" sz="1600" dirty="0">
                <a:latin typeface="Comic Sans MS" pitchFamily="66" charset="0"/>
              </a:rPr>
              <a:t>Comprender las causas y posibles consecuencias del </a:t>
            </a:r>
            <a:r>
              <a:rPr lang="es-ES" sz="1600" dirty="0" smtClean="0">
                <a:latin typeface="Comic Sans MS" pitchFamily="66" charset="0"/>
              </a:rPr>
              <a:t>trabajo </a:t>
            </a:r>
            <a:r>
              <a:rPr lang="es-ES" sz="1600" dirty="0">
                <a:latin typeface="Comic Sans MS" pitchFamily="66" charset="0"/>
              </a:rPr>
              <a:t>infantil que afectan y restringen los derecho de los niños, niñas y adolescentes. </a:t>
            </a:r>
          </a:p>
        </p:txBody>
      </p:sp>
      <p:sp>
        <p:nvSpPr>
          <p:cNvPr id="8" name="7 Rectángulo"/>
          <p:cNvSpPr/>
          <p:nvPr/>
        </p:nvSpPr>
        <p:spPr>
          <a:xfrm>
            <a:off x="4283968" y="1196752"/>
            <a:ext cx="4572000" cy="4832092"/>
          </a:xfrm>
          <a:prstGeom prst="rect">
            <a:avLst/>
          </a:prstGeom>
        </p:spPr>
        <p:txBody>
          <a:bodyPr>
            <a:spAutoFit/>
          </a:bodyPr>
          <a:lstStyle/>
          <a:p>
            <a:endParaRPr lang="es-ES" dirty="0"/>
          </a:p>
          <a:p>
            <a:r>
              <a:rPr lang="es-ES" sz="1600" b="1" dirty="0">
                <a:latin typeface="Comic Sans MS" pitchFamily="66" charset="0"/>
              </a:rPr>
              <a:t>Trabajo infantil </a:t>
            </a:r>
          </a:p>
          <a:p>
            <a:r>
              <a:rPr lang="es-ES" sz="1600" dirty="0">
                <a:latin typeface="Comic Sans MS" pitchFamily="66" charset="0"/>
              </a:rPr>
              <a:t>El término “trabajo infantil” suele definirse como todo trabajo que priva a los niños de su niñez, su potencial y su dignidad, y que es perjudicial para su desarrollo físico y psicológico. </a:t>
            </a:r>
            <a:endParaRPr lang="es-ES" sz="1600" dirty="0" smtClean="0">
              <a:latin typeface="Comic Sans MS" pitchFamily="66" charset="0"/>
            </a:endParaRPr>
          </a:p>
          <a:p>
            <a:endParaRPr lang="es-ES" sz="1600" dirty="0">
              <a:latin typeface="Comic Sans MS" pitchFamily="66" charset="0"/>
            </a:endParaRPr>
          </a:p>
          <a:p>
            <a:r>
              <a:rPr lang="es-ES" sz="1600" dirty="0">
                <a:latin typeface="Comic Sans MS" pitchFamily="66" charset="0"/>
              </a:rPr>
              <a:t>Así pues, se alude al trabajo que: </a:t>
            </a:r>
            <a:endParaRPr lang="es-ES" sz="1600" dirty="0" smtClean="0">
              <a:latin typeface="Comic Sans MS" pitchFamily="66" charset="0"/>
            </a:endParaRPr>
          </a:p>
          <a:p>
            <a:endParaRPr lang="es-ES" sz="1600" dirty="0">
              <a:latin typeface="Comic Sans MS" pitchFamily="66" charset="0"/>
            </a:endParaRPr>
          </a:p>
          <a:p>
            <a:pPr marL="342900" indent="-342900">
              <a:buClr>
                <a:schemeClr val="tx2"/>
              </a:buClr>
              <a:buSzPct val="155000"/>
              <a:buFont typeface="Wingdings" pitchFamily="2" charset="2"/>
              <a:buChar char="J"/>
            </a:pPr>
            <a:r>
              <a:rPr lang="es-ES" sz="1600" dirty="0">
                <a:latin typeface="Comic Sans MS" pitchFamily="66" charset="0"/>
              </a:rPr>
              <a:t>Es peligroso y prejudicial para el bienestar físico, mental o moral del niño; </a:t>
            </a:r>
            <a:endParaRPr lang="es-ES" sz="1600" dirty="0" smtClean="0">
              <a:latin typeface="Comic Sans MS" pitchFamily="66" charset="0"/>
            </a:endParaRPr>
          </a:p>
          <a:p>
            <a:pPr marL="342900" indent="-342900">
              <a:buClr>
                <a:schemeClr val="tx2"/>
              </a:buClr>
              <a:buSzPct val="155000"/>
              <a:buFont typeface="Wingdings" pitchFamily="2" charset="2"/>
              <a:buChar char="J"/>
            </a:pPr>
            <a:endParaRPr lang="es-ES" sz="1600" dirty="0">
              <a:latin typeface="Comic Sans MS" pitchFamily="66" charset="0"/>
            </a:endParaRPr>
          </a:p>
          <a:p>
            <a:pPr marL="342900" indent="-342900">
              <a:buClr>
                <a:schemeClr val="tx2"/>
              </a:buClr>
              <a:buSzPct val="155000"/>
              <a:buFont typeface="Wingdings" pitchFamily="2" charset="2"/>
              <a:buChar char="J"/>
            </a:pPr>
            <a:r>
              <a:rPr lang="es-ES" sz="1600" dirty="0">
                <a:latin typeface="Comic Sans MS" pitchFamily="66" charset="0"/>
              </a:rPr>
              <a:t>Interfiere con su escolarización puesto que: les priva de la posibilidad de asistir a clases; les obliga a abandonar la escuela de forma prematura, o les exige combinar el estudio con un trabajo pesado y que insume mucho tiempo</a:t>
            </a:r>
            <a:r>
              <a:rPr lang="es-ES" dirty="0"/>
              <a:t>. </a:t>
            </a:r>
          </a:p>
        </p:txBody>
      </p:sp>
      <p:pic>
        <p:nvPicPr>
          <p:cNvPr id="10" name="9 Imagen" descr="780604561_1443467.gif"/>
          <p:cNvPicPr>
            <a:picLocks noChangeAspect="1"/>
          </p:cNvPicPr>
          <p:nvPr/>
        </p:nvPicPr>
        <p:blipFill>
          <a:blip r:embed="rId5" cstate="print"/>
          <a:stretch>
            <a:fillRect/>
          </a:stretch>
        </p:blipFill>
        <p:spPr>
          <a:xfrm>
            <a:off x="1475656" y="3717032"/>
            <a:ext cx="2508208" cy="2395339"/>
          </a:xfrm>
          <a:prstGeom prst="rect">
            <a:avLst/>
          </a:prstGeom>
        </p:spPr>
      </p:pic>
      <p:sp>
        <p:nvSpPr>
          <p:cNvPr id="9" name="8 CuadroTexto"/>
          <p:cNvSpPr txBox="1"/>
          <p:nvPr/>
        </p:nvSpPr>
        <p:spPr>
          <a:xfrm>
            <a:off x="179512" y="6453336"/>
            <a:ext cx="3384376" cy="246221"/>
          </a:xfrm>
          <a:prstGeom prst="rect">
            <a:avLst/>
          </a:prstGeom>
          <a:noFill/>
        </p:spPr>
        <p:txBody>
          <a:bodyPr wrap="square" rtlCol="0">
            <a:spAutoFit/>
          </a:bodyPr>
          <a:lstStyle/>
          <a:p>
            <a:pPr>
              <a:buClr>
                <a:schemeClr val="tx2"/>
              </a:buClr>
              <a:buFont typeface="Wingdings" pitchFamily="2" charset="2"/>
              <a:buChar char=""/>
            </a:pPr>
            <a:r>
              <a:rPr lang="es-ES" sz="1000" b="1" i="1" dirty="0" smtClean="0">
                <a:latin typeface="Arial" pitchFamily="34" charset="0"/>
                <a:cs typeface="Arial" pitchFamily="34" charset="0"/>
              </a:rPr>
              <a:t>Elaborado por: Gabriela Nycol</a:t>
            </a:r>
            <a:r>
              <a:rPr lang="es-ES" sz="1000" b="1" i="1" dirty="0" smtClean="0">
                <a:latin typeface="Arial" pitchFamily="34" charset="0"/>
                <a:cs typeface="Arial" pitchFamily="34" charset="0"/>
              </a:rPr>
              <a:t> </a:t>
            </a:r>
            <a:r>
              <a:rPr lang="es-ES" sz="1000" b="1" i="1" dirty="0" smtClean="0">
                <a:latin typeface="Arial" pitchFamily="34" charset="0"/>
                <a:cs typeface="Arial" pitchFamily="34" charset="0"/>
              </a:rPr>
              <a:t>Lagos </a:t>
            </a:r>
            <a:endParaRPr lang="es-ES" sz="10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51520" y="1628800"/>
            <a:ext cx="2520280" cy="283154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endParaRPr lang="es-ES" dirty="0"/>
          </a:p>
          <a:p>
            <a:r>
              <a:rPr lang="es-ES" sz="1600" dirty="0">
                <a:latin typeface="Comic Sans MS" pitchFamily="66" charset="0"/>
              </a:rPr>
              <a:t>Un niño, niña o adolescente se considera que está involucrado en trabajo infantil, </a:t>
            </a:r>
            <a:r>
              <a:rPr lang="es-ES" sz="1600" dirty="0" smtClean="0">
                <a:latin typeface="Comic Sans MS" pitchFamily="66" charset="0"/>
              </a:rPr>
              <a:t>dependiendo </a:t>
            </a:r>
            <a:r>
              <a:rPr lang="es-ES" sz="1600" dirty="0">
                <a:latin typeface="Comic Sans MS" pitchFamily="66" charset="0"/>
              </a:rPr>
              <a:t>de la edad, el tipo de trabajo, la cantidad de horas que le dedica y las condiciones en que lo realiza. </a:t>
            </a:r>
          </a:p>
        </p:txBody>
      </p:sp>
      <p:pic>
        <p:nvPicPr>
          <p:cNvPr id="6146" name="Picture 2"/>
          <p:cNvPicPr>
            <a:picLocks noGrp="1" noChangeAspect="1" noChangeArrowheads="1"/>
          </p:cNvPicPr>
          <p:nvPr>
            <p:ph idx="1"/>
          </p:nvPr>
        </p:nvPicPr>
        <p:blipFill>
          <a:blip r:embed="rId2" cstate="print">
            <a:clrChange>
              <a:clrFrom>
                <a:srgbClr val="000000"/>
              </a:clrFrom>
              <a:clrTo>
                <a:srgbClr val="000000">
                  <a:alpha val="0"/>
                </a:srgbClr>
              </a:clrTo>
            </a:clrChange>
          </a:blip>
          <a:srcRect/>
          <a:stretch>
            <a:fillRect/>
          </a:stretch>
        </p:blipFill>
        <p:spPr bwMode="auto">
          <a:xfrm>
            <a:off x="395536" y="4653136"/>
            <a:ext cx="1274464" cy="1970051"/>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1187624" y="4149080"/>
            <a:ext cx="858500" cy="1031420"/>
          </a:xfrm>
          <a:prstGeom prst="rect">
            <a:avLst/>
          </a:prstGeom>
          <a:noFill/>
          <a:ln w="9525">
            <a:noFill/>
            <a:miter lim="800000"/>
            <a:headEnd/>
            <a:tailEnd/>
          </a:ln>
        </p:spPr>
      </p:pic>
      <p:pic>
        <p:nvPicPr>
          <p:cNvPr id="7" name="6 Imagen" descr="nina-llorando-0005-animado.gif"/>
          <p:cNvPicPr>
            <a:picLocks noChangeAspect="1"/>
          </p:cNvPicPr>
          <p:nvPr/>
        </p:nvPicPr>
        <p:blipFill>
          <a:blip r:embed="rId4" cstate="print"/>
          <a:stretch>
            <a:fillRect/>
          </a:stretch>
        </p:blipFill>
        <p:spPr>
          <a:xfrm>
            <a:off x="2555776" y="1916832"/>
            <a:ext cx="2448272" cy="2448272"/>
          </a:xfrm>
          <a:prstGeom prst="rect">
            <a:avLst/>
          </a:prstGeom>
        </p:spPr>
      </p:pic>
      <p:sp>
        <p:nvSpPr>
          <p:cNvPr id="8" name="7 Rectángulo"/>
          <p:cNvSpPr/>
          <p:nvPr/>
        </p:nvSpPr>
        <p:spPr>
          <a:xfrm>
            <a:off x="1403648" y="620688"/>
            <a:ext cx="5400600" cy="861774"/>
          </a:xfrm>
          <a:prstGeom prst="rect">
            <a:avLst/>
          </a:prstGeom>
        </p:spPr>
        <p:txBody>
          <a:bodyPr wrap="square">
            <a:spAutoFit/>
          </a:bodyPr>
          <a:lstStyle/>
          <a:p>
            <a:endParaRPr lang="es-ES" dirty="0"/>
          </a:p>
          <a:p>
            <a:r>
              <a:rPr lang="es-ES" sz="1600" dirty="0">
                <a:latin typeface="Comic Sans MS" pitchFamily="66" charset="0"/>
              </a:rPr>
              <a:t>En Honduras, el trabajo infantil se identifica en algunas de las siguientes situaciones: </a:t>
            </a:r>
          </a:p>
        </p:txBody>
      </p:sp>
      <p:sp>
        <p:nvSpPr>
          <p:cNvPr id="9" name="8 Rectángulo"/>
          <p:cNvSpPr/>
          <p:nvPr/>
        </p:nvSpPr>
        <p:spPr>
          <a:xfrm>
            <a:off x="4644008" y="1484784"/>
            <a:ext cx="4320480" cy="4462760"/>
          </a:xfrm>
          <a:prstGeom prst="rect">
            <a:avLst/>
          </a:prstGeom>
        </p:spPr>
        <p:txBody>
          <a:bodyPr wrap="square">
            <a:spAutoFit/>
          </a:bodyPr>
          <a:lstStyle/>
          <a:p>
            <a:pPr>
              <a:buClr>
                <a:schemeClr val="tx2"/>
              </a:buClr>
              <a:buFont typeface="Wingdings" pitchFamily="2" charset="2"/>
              <a:buChar char=""/>
            </a:pPr>
            <a:endParaRPr lang="es-ES" sz="1600" dirty="0">
              <a:latin typeface="Comic Sans MS" pitchFamily="66" charset="0"/>
            </a:endParaRPr>
          </a:p>
          <a:p>
            <a:pPr>
              <a:buClr>
                <a:schemeClr val="tx2"/>
              </a:buClr>
              <a:buFont typeface="Wingdings" pitchFamily="2" charset="2"/>
              <a:buChar char=""/>
            </a:pPr>
            <a:r>
              <a:rPr lang="es-ES" sz="1400" dirty="0">
                <a:latin typeface="Comic Sans MS" pitchFamily="66" charset="0"/>
              </a:rPr>
              <a:t>Niños y niñas (NN) menores de 14 años que llevan a cabo actividades de trabajo. </a:t>
            </a:r>
          </a:p>
          <a:p>
            <a:pPr>
              <a:buClr>
                <a:schemeClr val="tx2"/>
              </a:buClr>
              <a:buFont typeface="Wingdings" pitchFamily="2" charset="2"/>
              <a:buChar char=""/>
            </a:pPr>
            <a:r>
              <a:rPr lang="es-ES" sz="1400" dirty="0">
                <a:latin typeface="Comic Sans MS" pitchFamily="66" charset="0"/>
              </a:rPr>
              <a:t>Niños y niñas entre 14-15 años que trabajan más de 4 horas al día, sin autorización legal de la Secretaria del Trabajo (STSS); y/o quienes son afectados en su asistencia a la escuela debido al trabajo </a:t>
            </a:r>
          </a:p>
          <a:p>
            <a:pPr>
              <a:buClr>
                <a:schemeClr val="tx2"/>
              </a:buClr>
              <a:buFont typeface="Wingdings" pitchFamily="2" charset="2"/>
              <a:buChar char=""/>
            </a:pPr>
            <a:r>
              <a:rPr lang="es-ES" sz="1400" dirty="0">
                <a:latin typeface="Comic Sans MS" pitchFamily="66" charset="0"/>
              </a:rPr>
              <a:t>NN entre 16-17 años que trabajan más de 6 horas al día, sin autorización formal de la STSS y/o que no asisten a la escuela (si no han completado ya la educación secundaria o capacitación vocacional). </a:t>
            </a:r>
          </a:p>
          <a:p>
            <a:pPr>
              <a:buClr>
                <a:schemeClr val="tx2"/>
              </a:buClr>
              <a:buFont typeface="Wingdings" pitchFamily="2" charset="2"/>
              <a:buChar char=""/>
            </a:pPr>
            <a:r>
              <a:rPr lang="es-ES" sz="1400" dirty="0">
                <a:latin typeface="Comic Sans MS" pitchFamily="66" charset="0"/>
              </a:rPr>
              <a:t>NN menores de 18 que trabajan en quehaceres domésticos que por más de 20 horas a la semana y/o cuya asistencia a la escuela se ve afectada por este trabajo. </a:t>
            </a:r>
          </a:p>
          <a:p>
            <a:pPr>
              <a:buClr>
                <a:schemeClr val="tx2"/>
              </a:buClr>
              <a:buFont typeface="Wingdings" pitchFamily="2" charset="2"/>
              <a:buChar char=""/>
            </a:pPr>
            <a:r>
              <a:rPr lang="es-ES" sz="1400" dirty="0">
                <a:latin typeface="Comic Sans MS" pitchFamily="66" charset="0"/>
              </a:rPr>
              <a:t>NN que participan en peores formas de trabajo infantil. </a:t>
            </a:r>
          </a:p>
          <a:p>
            <a:pPr>
              <a:buClr>
                <a:schemeClr val="tx2"/>
              </a:buClr>
              <a:buFont typeface="Wingdings" pitchFamily="2" charset="2"/>
              <a:buChar char=""/>
            </a:pPr>
            <a:r>
              <a:rPr lang="es-ES" sz="1400" dirty="0">
                <a:latin typeface="Comic Sans MS" pitchFamily="66" charset="0"/>
              </a:rPr>
              <a:t>NN que participan en trabajo infantil peligroso</a:t>
            </a:r>
            <a:r>
              <a:rPr lang="es-ES" sz="1600" dirty="0">
                <a:latin typeface="Comic Sans MS" pitchFamily="66" charset="0"/>
              </a:rPr>
              <a:t>. </a:t>
            </a:r>
          </a:p>
        </p:txBody>
      </p:sp>
      <p:pic>
        <p:nvPicPr>
          <p:cNvPr id="11" name="Imagen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88224" y="0"/>
            <a:ext cx="2342991" cy="620687"/>
          </a:xfrm>
          <a:prstGeom prst="rect">
            <a:avLst/>
          </a:prstGeom>
        </p:spPr>
      </p:pic>
      <p:sp>
        <p:nvSpPr>
          <p:cNvPr id="10" name="9 CuadroTexto"/>
          <p:cNvSpPr txBox="1"/>
          <p:nvPr/>
        </p:nvSpPr>
        <p:spPr>
          <a:xfrm>
            <a:off x="467544" y="6495147"/>
            <a:ext cx="3384376" cy="246221"/>
          </a:xfrm>
          <a:prstGeom prst="rect">
            <a:avLst/>
          </a:prstGeom>
          <a:noFill/>
        </p:spPr>
        <p:txBody>
          <a:bodyPr wrap="square" rtlCol="0">
            <a:spAutoFit/>
          </a:bodyPr>
          <a:lstStyle/>
          <a:p>
            <a:pPr>
              <a:buClr>
                <a:schemeClr val="tx2"/>
              </a:buClr>
              <a:buFont typeface="Wingdings" pitchFamily="2" charset="2"/>
              <a:buChar char=""/>
            </a:pPr>
            <a:r>
              <a:rPr lang="es-ES" sz="1000" b="1" i="1" dirty="0" smtClean="0">
                <a:latin typeface="Arial" pitchFamily="34" charset="0"/>
                <a:cs typeface="Arial" pitchFamily="34" charset="0"/>
              </a:rPr>
              <a:t>Elaborado por: Gabriela Nycol</a:t>
            </a:r>
            <a:r>
              <a:rPr lang="es-ES" sz="1000" b="1" i="1" dirty="0" smtClean="0">
                <a:latin typeface="Arial" pitchFamily="34" charset="0"/>
                <a:cs typeface="Arial" pitchFamily="34" charset="0"/>
              </a:rPr>
              <a:t> </a:t>
            </a:r>
            <a:r>
              <a:rPr lang="es-ES" sz="1000" b="1" i="1" dirty="0" smtClean="0">
                <a:latin typeface="Arial" pitchFamily="34" charset="0"/>
                <a:cs typeface="Arial" pitchFamily="34" charset="0"/>
              </a:rPr>
              <a:t>Lagos </a:t>
            </a:r>
            <a:endParaRPr lang="es-ES" sz="10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dessin-anim-de-nettoyage-de-famille-14619904.jpg"/>
          <p:cNvPicPr>
            <a:picLocks noChangeAspect="1"/>
          </p:cNvPicPr>
          <p:nvPr/>
        </p:nvPicPr>
        <p:blipFill>
          <a:blip r:embed="rId2" cstate="print"/>
          <a:srcRect b="9350"/>
          <a:stretch>
            <a:fillRect/>
          </a:stretch>
        </p:blipFill>
        <p:spPr>
          <a:xfrm>
            <a:off x="395536" y="3284984"/>
            <a:ext cx="3553690" cy="2448272"/>
          </a:xfrm>
          <a:prstGeom prst="rect">
            <a:avLst/>
          </a:prstGeom>
        </p:spPr>
      </p:pic>
      <p:pic>
        <p:nvPicPr>
          <p:cNvPr id="7170" name="Picture 2"/>
          <p:cNvPicPr>
            <a:picLocks noGrp="1" noChangeAspect="1" noChangeArrowheads="1"/>
          </p:cNvPicPr>
          <p:nvPr>
            <p:ph idx="1"/>
          </p:nvPr>
        </p:nvPicPr>
        <p:blipFill>
          <a:blip r:embed="rId3" cstate="print"/>
          <a:srcRect l="27129" t="13360" r="23152" b="77094"/>
          <a:stretch>
            <a:fillRect/>
          </a:stretch>
        </p:blipFill>
        <p:spPr bwMode="auto">
          <a:xfrm>
            <a:off x="0" y="0"/>
            <a:ext cx="9144000" cy="980728"/>
          </a:xfrm>
          <a:prstGeom prst="rect">
            <a:avLst/>
          </a:prstGeom>
          <a:noFill/>
          <a:ln w="9525">
            <a:noFill/>
            <a:miter lim="800000"/>
            <a:headEnd/>
            <a:tailEnd/>
          </a:ln>
        </p:spPr>
      </p:pic>
      <p:sp>
        <p:nvSpPr>
          <p:cNvPr id="5" name="4 Rectángulo"/>
          <p:cNvSpPr/>
          <p:nvPr/>
        </p:nvSpPr>
        <p:spPr>
          <a:xfrm>
            <a:off x="107504" y="1052736"/>
            <a:ext cx="3528392" cy="2092881"/>
          </a:xfrm>
          <a:prstGeom prst="rect">
            <a:avLst/>
          </a:prstGeom>
        </p:spPr>
        <p:txBody>
          <a:bodyPr wrap="square">
            <a:spAutoFit/>
          </a:bodyPr>
          <a:lstStyle/>
          <a:p>
            <a:endParaRPr lang="es-ES" dirty="0"/>
          </a:p>
          <a:p>
            <a:r>
              <a:rPr lang="es-ES" sz="1600" b="1" dirty="0">
                <a:latin typeface="Comic Sans MS" pitchFamily="66" charset="0"/>
              </a:rPr>
              <a:t>Objetivo: </a:t>
            </a:r>
          </a:p>
          <a:p>
            <a:r>
              <a:rPr lang="es-ES" sz="1600" dirty="0">
                <a:latin typeface="Comic Sans MS" pitchFamily="66" charset="0"/>
              </a:rPr>
              <a:t>Comprender la diferencia entre el trabajo infantil y los deberes en casa; siendo estos últimos una fuente de valores, como el trabajo en equipo, la responsabilidad, el orden, entre otros. </a:t>
            </a:r>
          </a:p>
        </p:txBody>
      </p:sp>
      <p:sp>
        <p:nvSpPr>
          <p:cNvPr id="6" name="5 Rectángulo"/>
          <p:cNvSpPr/>
          <p:nvPr/>
        </p:nvSpPr>
        <p:spPr>
          <a:xfrm>
            <a:off x="3995936" y="1412776"/>
            <a:ext cx="4572000" cy="3785652"/>
          </a:xfrm>
          <a:prstGeom prst="rect">
            <a:avLst/>
          </a:prstGeom>
        </p:spPr>
        <p:txBody>
          <a:bodyPr>
            <a:spAutoFit/>
          </a:bodyPr>
          <a:lstStyle/>
          <a:p>
            <a:endParaRPr lang="es-ES" sz="1600" dirty="0">
              <a:latin typeface="Comic Sans MS" pitchFamily="66" charset="0"/>
            </a:endParaRPr>
          </a:p>
          <a:p>
            <a:pPr algn="ctr"/>
            <a:r>
              <a:rPr lang="es-ES" sz="1600" b="1" dirty="0">
                <a:latin typeface="Comic Sans MS" pitchFamily="66" charset="0"/>
              </a:rPr>
              <a:t>Definición </a:t>
            </a:r>
          </a:p>
          <a:p>
            <a:r>
              <a:rPr lang="es-ES" sz="1600" dirty="0">
                <a:latin typeface="Comic Sans MS" pitchFamily="66" charset="0"/>
              </a:rPr>
              <a:t>Los deberes de la casa son una </a:t>
            </a:r>
            <a:r>
              <a:rPr lang="es-ES" sz="1600" dirty="0" smtClean="0">
                <a:latin typeface="Comic Sans MS" pitchFamily="66" charset="0"/>
              </a:rPr>
              <a:t>parte fundamental </a:t>
            </a:r>
            <a:r>
              <a:rPr lang="es-ES" sz="1600" dirty="0">
                <a:latin typeface="Comic Sans MS" pitchFamily="66" charset="0"/>
              </a:rPr>
              <a:t>de la vida familiar </a:t>
            </a:r>
            <a:r>
              <a:rPr lang="es-ES" sz="1600" dirty="0" smtClean="0">
                <a:latin typeface="Comic Sans MS" pitchFamily="66" charset="0"/>
              </a:rPr>
              <a:t>que contribuyen </a:t>
            </a:r>
            <a:r>
              <a:rPr lang="es-ES" sz="1600" dirty="0">
                <a:latin typeface="Comic Sans MS" pitchFamily="66" charset="0"/>
              </a:rPr>
              <a:t>al desarrollo del niño mediante la enseñanza de los valores, responsabilidad y habilidades necesarias para la vida. </a:t>
            </a:r>
            <a:endParaRPr lang="es-ES" sz="1600" dirty="0" smtClean="0">
              <a:latin typeface="Comic Sans MS" pitchFamily="66" charset="0"/>
            </a:endParaRPr>
          </a:p>
          <a:p>
            <a:endParaRPr lang="es-ES" sz="1600" dirty="0">
              <a:latin typeface="Comic Sans MS" pitchFamily="66" charset="0"/>
            </a:endParaRPr>
          </a:p>
          <a:p>
            <a:r>
              <a:rPr lang="es-ES" sz="1600" dirty="0">
                <a:latin typeface="Comic Sans MS" pitchFamily="66" charset="0"/>
              </a:rPr>
              <a:t>En algunos casos los deberes que los niños, niñas o </a:t>
            </a:r>
            <a:r>
              <a:rPr lang="es-ES" sz="1600" dirty="0" smtClean="0">
                <a:latin typeface="Comic Sans MS" pitchFamily="66" charset="0"/>
              </a:rPr>
              <a:t>adolescentes </a:t>
            </a:r>
            <a:r>
              <a:rPr lang="es-ES" sz="1600" dirty="0">
                <a:latin typeface="Comic Sans MS" pitchFamily="66" charset="0"/>
              </a:rPr>
              <a:t>deben realizar en la casa interfieren con la educación, recreación y desarrollo físico. Cuando </a:t>
            </a:r>
            <a:r>
              <a:rPr lang="es-ES" sz="1600" dirty="0" smtClean="0">
                <a:latin typeface="Comic Sans MS" pitchFamily="66" charset="0"/>
              </a:rPr>
              <a:t>esto </a:t>
            </a:r>
            <a:r>
              <a:rPr lang="es-ES" sz="1600" dirty="0">
                <a:latin typeface="Comic Sans MS" pitchFamily="66" charset="0"/>
              </a:rPr>
              <a:t>ocurre se puede decir que el niño, niña o </a:t>
            </a:r>
            <a:r>
              <a:rPr lang="es-ES" sz="1600" dirty="0" smtClean="0">
                <a:latin typeface="Comic Sans MS" pitchFamily="66" charset="0"/>
              </a:rPr>
              <a:t>adolescente </a:t>
            </a:r>
            <a:r>
              <a:rPr lang="es-ES" sz="1600" dirty="0">
                <a:latin typeface="Comic Sans MS" pitchFamily="66" charset="0"/>
              </a:rPr>
              <a:t>se encuentra en situación de trabajo infantil en su propio hogar. </a:t>
            </a:r>
          </a:p>
        </p:txBody>
      </p:sp>
      <p:pic>
        <p:nvPicPr>
          <p:cNvPr id="8" name="Imagen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660232" y="6021288"/>
            <a:ext cx="2342991" cy="620687"/>
          </a:xfrm>
          <a:prstGeom prst="rect">
            <a:avLst/>
          </a:prstGeom>
        </p:spPr>
      </p:pic>
      <p:sp>
        <p:nvSpPr>
          <p:cNvPr id="9" name="8 CuadroTexto"/>
          <p:cNvSpPr txBox="1"/>
          <p:nvPr/>
        </p:nvSpPr>
        <p:spPr>
          <a:xfrm>
            <a:off x="395536" y="6453336"/>
            <a:ext cx="3384376" cy="246221"/>
          </a:xfrm>
          <a:prstGeom prst="rect">
            <a:avLst/>
          </a:prstGeom>
          <a:noFill/>
        </p:spPr>
        <p:txBody>
          <a:bodyPr wrap="square" rtlCol="0">
            <a:spAutoFit/>
          </a:bodyPr>
          <a:lstStyle/>
          <a:p>
            <a:pPr>
              <a:buClr>
                <a:schemeClr val="tx2"/>
              </a:buClr>
              <a:buFont typeface="Wingdings" pitchFamily="2" charset="2"/>
              <a:buChar char=""/>
            </a:pPr>
            <a:r>
              <a:rPr lang="es-ES" sz="1000" b="1" i="1" dirty="0" smtClean="0">
                <a:latin typeface="Arial" pitchFamily="34" charset="0"/>
                <a:cs typeface="Arial" pitchFamily="34" charset="0"/>
              </a:rPr>
              <a:t>Elaborado por: Gabriela Nycol</a:t>
            </a:r>
            <a:r>
              <a:rPr lang="es-ES" sz="1000" b="1" i="1" dirty="0" smtClean="0">
                <a:latin typeface="Arial" pitchFamily="34" charset="0"/>
                <a:cs typeface="Arial" pitchFamily="34" charset="0"/>
              </a:rPr>
              <a:t> </a:t>
            </a:r>
            <a:r>
              <a:rPr lang="es-ES" sz="1000" b="1" i="1" dirty="0" smtClean="0">
                <a:latin typeface="Arial" pitchFamily="34" charset="0"/>
                <a:cs typeface="Arial" pitchFamily="34" charset="0"/>
              </a:rPr>
              <a:t>Lagos </a:t>
            </a:r>
            <a:endParaRPr lang="es-ES" sz="10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descr="48.gif"/>
          <p:cNvPicPr>
            <a:picLocks noGrp="1" noChangeAspect="1"/>
          </p:cNvPicPr>
          <p:nvPr>
            <p:ph idx="1"/>
          </p:nvPr>
        </p:nvPicPr>
        <p:blipFill>
          <a:blip r:embed="rId2" cstate="print"/>
          <a:stretch>
            <a:fillRect/>
          </a:stretch>
        </p:blipFill>
        <p:spPr>
          <a:xfrm>
            <a:off x="4355976" y="692696"/>
            <a:ext cx="1390650" cy="1143000"/>
          </a:xfrm>
        </p:spPr>
      </p:pic>
      <p:sp>
        <p:nvSpPr>
          <p:cNvPr id="4" name="3 Rectángulo"/>
          <p:cNvSpPr/>
          <p:nvPr/>
        </p:nvSpPr>
        <p:spPr>
          <a:xfrm>
            <a:off x="395536" y="620688"/>
            <a:ext cx="4572000" cy="5509200"/>
          </a:xfrm>
          <a:prstGeom prst="rect">
            <a:avLst/>
          </a:prstGeom>
        </p:spPr>
        <p:txBody>
          <a:bodyPr>
            <a:spAutoFit/>
          </a:bodyPr>
          <a:lstStyle/>
          <a:p>
            <a:pPr algn="ctr"/>
            <a:r>
              <a:rPr lang="es-ES" sz="1600" b="1" dirty="0" smtClean="0">
                <a:latin typeface="Comic Sans MS" pitchFamily="66" charset="0"/>
              </a:rPr>
              <a:t>Tipos </a:t>
            </a:r>
            <a:r>
              <a:rPr lang="es-ES" sz="1600" b="1" dirty="0">
                <a:latin typeface="Comic Sans MS" pitchFamily="66" charset="0"/>
              </a:rPr>
              <a:t>de deberes en casa </a:t>
            </a:r>
          </a:p>
          <a:p>
            <a:r>
              <a:rPr lang="es-ES" sz="1600" dirty="0">
                <a:latin typeface="Comic Sans MS" pitchFamily="66" charset="0"/>
              </a:rPr>
              <a:t>Los deberes que pueden realizar los niños, niñas o </a:t>
            </a:r>
            <a:r>
              <a:rPr lang="es-ES" sz="1600" dirty="0" smtClean="0">
                <a:latin typeface="Comic Sans MS" pitchFamily="66" charset="0"/>
              </a:rPr>
              <a:t>adolescentes </a:t>
            </a:r>
            <a:r>
              <a:rPr lang="es-ES" sz="1600" dirty="0">
                <a:latin typeface="Comic Sans MS" pitchFamily="66" charset="0"/>
              </a:rPr>
              <a:t>en su casa deben de estar adecuados a su edad, tal como se describe a continuación: </a:t>
            </a:r>
            <a:endParaRPr lang="es-ES" sz="1600" dirty="0" smtClean="0">
              <a:latin typeface="Comic Sans MS" pitchFamily="66" charset="0"/>
            </a:endParaRPr>
          </a:p>
          <a:p>
            <a:endParaRPr lang="es-ES" sz="1600" dirty="0">
              <a:latin typeface="Comic Sans MS" pitchFamily="66" charset="0"/>
            </a:endParaRPr>
          </a:p>
          <a:p>
            <a:pPr>
              <a:buClr>
                <a:schemeClr val="tx2"/>
              </a:buClr>
              <a:buSzPct val="155000"/>
              <a:buFont typeface="Wingdings" pitchFamily="2" charset="2"/>
              <a:buChar char=""/>
            </a:pPr>
            <a:r>
              <a:rPr lang="es-ES" sz="1600" dirty="0">
                <a:latin typeface="Comic Sans MS" pitchFamily="66" charset="0"/>
              </a:rPr>
              <a:t>Los niños y niñas de </a:t>
            </a:r>
            <a:r>
              <a:rPr lang="es-ES" sz="1600" b="1" dirty="0">
                <a:latin typeface="Comic Sans MS" pitchFamily="66" charset="0"/>
              </a:rPr>
              <a:t>6 a 8 años pueden: </a:t>
            </a:r>
          </a:p>
          <a:p>
            <a:pPr>
              <a:buClr>
                <a:schemeClr val="tx2"/>
              </a:buClr>
              <a:buSzPct val="155000"/>
            </a:pPr>
            <a:r>
              <a:rPr lang="es-ES" sz="1600" dirty="0">
                <a:latin typeface="Comic Sans MS" pitchFamily="66" charset="0"/>
              </a:rPr>
              <a:t>Mantener ordenada la casa, arreglar su cama, limpiar la mesa y regar las plantas. </a:t>
            </a:r>
            <a:endParaRPr lang="es-ES" sz="1600" dirty="0" smtClean="0">
              <a:latin typeface="Comic Sans MS" pitchFamily="66" charset="0"/>
            </a:endParaRPr>
          </a:p>
          <a:p>
            <a:pPr>
              <a:buClr>
                <a:schemeClr val="tx2"/>
              </a:buClr>
              <a:buSzPct val="155000"/>
              <a:buFont typeface="Wingdings" pitchFamily="2" charset="2"/>
              <a:buChar char=""/>
            </a:pPr>
            <a:endParaRPr lang="es-ES" sz="1600" dirty="0">
              <a:latin typeface="Comic Sans MS" pitchFamily="66" charset="0"/>
            </a:endParaRPr>
          </a:p>
          <a:p>
            <a:pPr>
              <a:buClr>
                <a:schemeClr val="tx2"/>
              </a:buClr>
              <a:buSzPct val="155000"/>
              <a:buFont typeface="Wingdings" pitchFamily="2" charset="2"/>
              <a:buChar char=""/>
            </a:pPr>
            <a:r>
              <a:rPr lang="es-ES" sz="1600" dirty="0">
                <a:latin typeface="Comic Sans MS" pitchFamily="66" charset="0"/>
              </a:rPr>
              <a:t>Los niños y niñas de </a:t>
            </a:r>
            <a:r>
              <a:rPr lang="es-ES" sz="1600" b="1" dirty="0">
                <a:latin typeface="Comic Sans MS" pitchFamily="66" charset="0"/>
              </a:rPr>
              <a:t>8 a 10 años pueden: </a:t>
            </a:r>
          </a:p>
          <a:p>
            <a:pPr>
              <a:buClr>
                <a:schemeClr val="tx2"/>
              </a:buClr>
              <a:buSzPct val="155000"/>
            </a:pPr>
            <a:r>
              <a:rPr lang="es-ES" sz="1600" dirty="0">
                <a:latin typeface="Comic Sans MS" pitchFamily="66" charset="0"/>
              </a:rPr>
              <a:t>Guardar cosas, doblar ropa, barrer, poner la mesa y lavar platos. </a:t>
            </a:r>
            <a:endParaRPr lang="es-ES" sz="1600" dirty="0" smtClean="0">
              <a:latin typeface="Comic Sans MS" pitchFamily="66" charset="0"/>
            </a:endParaRPr>
          </a:p>
          <a:p>
            <a:pPr>
              <a:buClr>
                <a:schemeClr val="tx2"/>
              </a:buClr>
              <a:buSzPct val="155000"/>
              <a:buFont typeface="Wingdings" pitchFamily="2" charset="2"/>
              <a:buChar char=""/>
            </a:pPr>
            <a:endParaRPr lang="es-ES" sz="1600" dirty="0">
              <a:latin typeface="Comic Sans MS" pitchFamily="66" charset="0"/>
            </a:endParaRPr>
          </a:p>
          <a:p>
            <a:pPr>
              <a:buClr>
                <a:schemeClr val="tx2"/>
              </a:buClr>
              <a:buSzPct val="155000"/>
              <a:buFont typeface="Wingdings" pitchFamily="2" charset="2"/>
              <a:buChar char=""/>
            </a:pPr>
            <a:r>
              <a:rPr lang="es-ES" sz="1600" dirty="0">
                <a:latin typeface="Comic Sans MS" pitchFamily="66" charset="0"/>
              </a:rPr>
              <a:t>Los niños y niñas de </a:t>
            </a:r>
            <a:r>
              <a:rPr lang="es-ES" sz="1600" b="1" dirty="0">
                <a:latin typeface="Comic Sans MS" pitchFamily="66" charset="0"/>
              </a:rPr>
              <a:t>10 a 12 años pueden: </a:t>
            </a:r>
          </a:p>
          <a:p>
            <a:pPr>
              <a:buClr>
                <a:schemeClr val="tx2"/>
              </a:buClr>
              <a:buSzPct val="155000"/>
            </a:pPr>
            <a:r>
              <a:rPr lang="es-ES" sz="1600" dirty="0">
                <a:latin typeface="Comic Sans MS" pitchFamily="66" charset="0"/>
              </a:rPr>
              <a:t>Colaborar con la comida, barrer, trapear, limpiar la casa y sacar la basura. </a:t>
            </a:r>
            <a:endParaRPr lang="es-ES" sz="1600" dirty="0" smtClean="0">
              <a:latin typeface="Comic Sans MS" pitchFamily="66" charset="0"/>
            </a:endParaRPr>
          </a:p>
          <a:p>
            <a:pPr>
              <a:buClr>
                <a:schemeClr val="tx2"/>
              </a:buClr>
              <a:buSzPct val="155000"/>
              <a:buFont typeface="Wingdings" pitchFamily="2" charset="2"/>
              <a:buChar char=""/>
            </a:pPr>
            <a:endParaRPr lang="es-ES" sz="1600" dirty="0">
              <a:latin typeface="Comic Sans MS" pitchFamily="66" charset="0"/>
            </a:endParaRPr>
          </a:p>
          <a:p>
            <a:pPr>
              <a:buClr>
                <a:schemeClr val="tx2"/>
              </a:buClr>
              <a:buSzPct val="155000"/>
              <a:buFont typeface="Wingdings" pitchFamily="2" charset="2"/>
              <a:buChar char=""/>
            </a:pPr>
            <a:r>
              <a:rPr lang="es-ES" sz="1600" dirty="0">
                <a:latin typeface="Comic Sans MS" pitchFamily="66" charset="0"/>
              </a:rPr>
              <a:t>Los niños y niñas de </a:t>
            </a:r>
            <a:r>
              <a:rPr lang="es-ES" sz="1600" b="1" dirty="0">
                <a:latin typeface="Comic Sans MS" pitchFamily="66" charset="0"/>
              </a:rPr>
              <a:t>12 a 15 </a:t>
            </a:r>
            <a:r>
              <a:rPr lang="es-ES" sz="1600" dirty="0">
                <a:latin typeface="Comic Sans MS" pitchFamily="66" charset="0"/>
              </a:rPr>
              <a:t>años pueden: todo lo anterior, además de colaborar en preparar la comida, limpiar la casa y ayudar a sus hermanos.</a:t>
            </a:r>
            <a:endParaRPr lang="es-ES" dirty="0">
              <a:latin typeface="Comic Sans MS" pitchFamily="66" charset="0"/>
            </a:endParaRPr>
          </a:p>
        </p:txBody>
      </p:sp>
      <p:pic>
        <p:nvPicPr>
          <p:cNvPr id="6" name="Picture 2"/>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1835696" y="5817021"/>
            <a:ext cx="1434431" cy="1040979"/>
          </a:xfrm>
          <a:prstGeom prst="rect">
            <a:avLst/>
          </a:prstGeom>
          <a:noFill/>
          <a:ln w="9525">
            <a:noFill/>
            <a:miter lim="800000"/>
            <a:headEnd/>
            <a:tailEnd/>
          </a:ln>
        </p:spPr>
      </p:pic>
      <p:pic>
        <p:nvPicPr>
          <p:cNvPr id="7" name="Imagen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88224" y="0"/>
            <a:ext cx="2342991" cy="620687"/>
          </a:xfrm>
          <a:prstGeom prst="rect">
            <a:avLst/>
          </a:prstGeom>
        </p:spPr>
      </p:pic>
      <p:sp>
        <p:nvSpPr>
          <p:cNvPr id="8" name="7 Rectángulo"/>
          <p:cNvSpPr/>
          <p:nvPr/>
        </p:nvSpPr>
        <p:spPr>
          <a:xfrm>
            <a:off x="5508104" y="1772816"/>
            <a:ext cx="3131840" cy="2092881"/>
          </a:xfrm>
          <a:prstGeom prst="rect">
            <a:avLst/>
          </a:prstGeom>
        </p:spPr>
        <p:txBody>
          <a:bodyPr wrap="square">
            <a:spAutoFit/>
          </a:bodyPr>
          <a:lstStyle/>
          <a:p>
            <a:endParaRPr lang="es-ES" dirty="0"/>
          </a:p>
          <a:p>
            <a:r>
              <a:rPr lang="es-ES" sz="1600" dirty="0">
                <a:latin typeface="Comic Sans MS" pitchFamily="66" charset="0"/>
              </a:rPr>
              <a:t>Los niños, niñas y adolescentes pueden realizar éstos mismos quehaceres en la casa de terceros de manera remunerada o no remunerada, lo cual se conoce como trabajo doméstico infantil. </a:t>
            </a:r>
          </a:p>
        </p:txBody>
      </p:sp>
      <p:pic>
        <p:nvPicPr>
          <p:cNvPr id="9" name="Picture 3"/>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5796136" y="4149080"/>
            <a:ext cx="2218138" cy="1667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4DE28F5BD4E6914D80357F160A057FFA" ma:contentTypeVersion="10" ma:contentTypeDescription="Crear nuevo documento." ma:contentTypeScope="" ma:versionID="2bfef94691b18f1e48f8d7273a607cb8">
  <xsd:schema xmlns:xsd="http://www.w3.org/2001/XMLSchema" xmlns:xs="http://www.w3.org/2001/XMLSchema" xmlns:p="http://schemas.microsoft.com/office/2006/metadata/properties" xmlns:ns2="5ac9d833-11ba-497e-aa66-aa35bc8336bc" xmlns:ns3="cde309e8-7dea-44cc-8b99-e57d2e8cf6d9" targetNamespace="http://schemas.microsoft.com/office/2006/metadata/properties" ma:root="true" ma:fieldsID="c466d2d323ad9519c018fe2f8e614fe0" ns2:_="" ns3:_="">
    <xsd:import namespace="5ac9d833-11ba-497e-aa66-aa35bc8336bc"/>
    <xsd:import namespace="cde309e8-7dea-44cc-8b99-e57d2e8cf6d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c9d833-11ba-497e-aa66-aa35bc8336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e309e8-7dea-44cc-8b99-e57d2e8cf6d9" elementFormDefault="qualified">
    <xsd:import namespace="http://schemas.microsoft.com/office/2006/documentManagement/types"/>
    <xsd:import namespace="http://schemas.microsoft.com/office/infopath/2007/PartnerControls"/>
    <xsd:element name="SharedWithUsers" ma:index="14"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F9416B0-F78A-48FD-B8F8-59B45ABC2F81}"/>
</file>

<file path=customXml/itemProps2.xml><?xml version="1.0" encoding="utf-8"?>
<ds:datastoreItem xmlns:ds="http://schemas.openxmlformats.org/officeDocument/2006/customXml" ds:itemID="{D243BC59-EF45-4D91-80C9-8B26BCF783E8}"/>
</file>

<file path=customXml/itemProps3.xml><?xml version="1.0" encoding="utf-8"?>
<ds:datastoreItem xmlns:ds="http://schemas.openxmlformats.org/officeDocument/2006/customXml" ds:itemID="{D53350B8-3F7E-430B-B107-DD63EA5225EF}"/>
</file>

<file path=docProps/app.xml><?xml version="1.0" encoding="utf-8"?>
<Properties xmlns="http://schemas.openxmlformats.org/officeDocument/2006/extended-properties" xmlns:vt="http://schemas.openxmlformats.org/officeDocument/2006/docPropsVTypes">
  <TotalTime>391</TotalTime>
  <Words>2963</Words>
  <Application>Microsoft Office PowerPoint</Application>
  <PresentationFormat>Presentación en pantalla (4:3)</PresentationFormat>
  <Paragraphs>280</Paragraphs>
  <Slides>34</Slides>
  <Notes>5</Notes>
  <HiddenSlides>0</HiddenSlides>
  <MMClips>0</MMClips>
  <ScaleCrop>false</ScaleCrop>
  <HeadingPairs>
    <vt:vector size="4" baseType="variant">
      <vt:variant>
        <vt:lpstr>Tema</vt:lpstr>
      </vt:variant>
      <vt:variant>
        <vt:i4>1</vt:i4>
      </vt:variant>
      <vt:variant>
        <vt:lpstr>Títulos de diapositiva</vt:lpstr>
      </vt:variant>
      <vt:variant>
        <vt:i4>34</vt:i4>
      </vt:variant>
    </vt:vector>
  </HeadingPairs>
  <TitlesOfParts>
    <vt:vector size="35" baseType="lpstr">
      <vt:lpstr>Tema de Office</vt:lpstr>
      <vt:lpstr>COMITÉ CONTRA EL TRABAJO INFANTIL (CLC) </vt:lpstr>
      <vt:lpstr>Diapositiva 2</vt:lpstr>
      <vt:lpstr>Diapositiva 3</vt:lpstr>
      <vt:lpstr> Convención de los Derechos de los Niños (CDN)</vt:lpstr>
      <vt:lpstr>Diapositiva 5</vt:lpstr>
      <vt:lpstr>Diapositiva 6</vt:lpstr>
      <vt:lpstr>Diapositiva 7</vt:lpstr>
      <vt:lpstr>Diapositiva 8</vt:lpstr>
      <vt:lpstr>Diapositiva 9</vt:lpstr>
      <vt:lpstr>Diapositiva 10</vt:lpstr>
      <vt:lpstr>Diapositiva 11</vt:lpstr>
      <vt:lpstr>Diapositiva 12</vt:lpstr>
      <vt:lpstr>Diapositiva 13</vt:lpstr>
      <vt:lpstr> ¿Qué puede pasar cuando los niños trabajan en malas condiciones?</vt:lpstr>
      <vt:lpstr>Diapositiva 15</vt:lpstr>
      <vt:lpstr>Diapositiva 16</vt:lpstr>
      <vt:lpstr>Diapositiva 17</vt:lpstr>
      <vt:lpstr>Diapositiva 18</vt:lpstr>
      <vt:lpstr> Según el Reglamento de Trabajo Infantil de la STSS los niños, niñas y adolescentes deben cumplir con los siguientes requisitos: </vt:lpstr>
      <vt:lpstr>Diapositiva 20</vt:lpstr>
      <vt:lpstr>Diapositiva 21</vt:lpstr>
      <vt:lpstr>Diapositiva 22</vt:lpstr>
      <vt:lpstr>Diapositiva 23</vt:lpstr>
      <vt:lpstr>Diapositiva 24</vt:lpstr>
      <vt:lpstr>Formas alternativas de estudio están las que se ofrecen a través de:  </vt:lpstr>
      <vt:lpstr> Educatodos. </vt:lpstr>
      <vt:lpstr>Centros de formación técnica profesional.  </vt:lpstr>
      <vt:lpstr>Diapositiva 28</vt:lpstr>
      <vt:lpstr>Diapositiva 29</vt:lpstr>
      <vt:lpstr>Diapositiva 30</vt:lpstr>
      <vt:lpstr>Diapositiva 31</vt:lpstr>
      <vt:lpstr>Diapositiva 32</vt:lpstr>
      <vt:lpstr> Por medio de la recreación, se ha comprobado que se desarrollan actividades básicas que sirven para la edad adulta, entre ellas están: </vt:lpstr>
      <vt:lpstr>Diapositiva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COMITÉ CONTRA EL TRABAJO INFANTIL (CLC)</dc:title>
  <dc:creator>yeny_morales</dc:creator>
  <cp:lastModifiedBy>yeny_morales</cp:lastModifiedBy>
  <cp:revision>51</cp:revision>
  <dcterms:created xsi:type="dcterms:W3CDTF">2018-06-21T19:29:34Z</dcterms:created>
  <dcterms:modified xsi:type="dcterms:W3CDTF">2018-08-02T17:31:48Z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0x0101004DE28F5BD4E6914D80357F160A057FFA</vt:lpwstr>
  </property>
</Properties>
</file>