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2" r:id="rId2"/>
    <p:sldId id="257" r:id="rId3"/>
    <p:sldId id="259" r:id="rId4"/>
    <p:sldId id="260" r:id="rId5"/>
    <p:sldId id="261" r:id="rId6"/>
    <p:sldId id="273" r:id="rId7"/>
    <p:sldId id="262" r:id="rId8"/>
    <p:sldId id="263" r:id="rId9"/>
    <p:sldId id="264" r:id="rId10"/>
    <p:sldId id="274" r:id="rId11"/>
    <p:sldId id="265" r:id="rId12"/>
    <p:sldId id="275" r:id="rId13"/>
    <p:sldId id="266" r:id="rId14"/>
    <p:sldId id="276" r:id="rId15"/>
    <p:sldId id="267" r:id="rId16"/>
    <p:sldId id="268" r:id="rId17"/>
    <p:sldId id="269" r:id="rId18"/>
    <p:sldId id="277" r:id="rId19"/>
    <p:sldId id="270" r:id="rId20"/>
    <p:sldId id="278" r:id="rId2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3478" autoAdjust="0"/>
  </p:normalViewPr>
  <p:slideViewPr>
    <p:cSldViewPr>
      <p:cViewPr>
        <p:scale>
          <a:sx n="70" d="100"/>
          <a:sy n="70" d="100"/>
        </p:scale>
        <p:origin x="-1488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2760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6E1A0-48FA-4D49-AC26-FCE61AE0A104}" type="datetimeFigureOut">
              <a:rPr lang="es-ES" smtClean="0"/>
              <a:pPr/>
              <a:t>02/08/2018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94334-5671-4DA1-B462-3950A7D40A6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94334-5671-4DA1-B462-3950A7D40A68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94334-5671-4DA1-B462-3950A7D40A68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94334-5671-4DA1-B462-3950A7D40A68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94334-5671-4DA1-B462-3950A7D40A68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538F-FCC6-43EF-A7FF-543B2B6B1FEC}" type="datetimeFigureOut">
              <a:rPr lang="es-ES" smtClean="0"/>
              <a:pPr/>
              <a:t>02/08/2018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F6D6-472F-4937-BA09-F1DAF30075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538F-FCC6-43EF-A7FF-543B2B6B1FEC}" type="datetimeFigureOut">
              <a:rPr lang="es-ES" smtClean="0"/>
              <a:pPr/>
              <a:t>02/08/2018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F6D6-472F-4937-BA09-F1DAF30075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538F-FCC6-43EF-A7FF-543B2B6B1FEC}" type="datetimeFigureOut">
              <a:rPr lang="es-ES" smtClean="0"/>
              <a:pPr/>
              <a:t>02/08/2018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F6D6-472F-4937-BA09-F1DAF30075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538F-FCC6-43EF-A7FF-543B2B6B1FEC}" type="datetimeFigureOut">
              <a:rPr lang="es-ES" smtClean="0"/>
              <a:pPr/>
              <a:t>02/08/2018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F6D6-472F-4937-BA09-F1DAF30075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538F-FCC6-43EF-A7FF-543B2B6B1FEC}" type="datetimeFigureOut">
              <a:rPr lang="es-ES" smtClean="0"/>
              <a:pPr/>
              <a:t>02/08/2018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F6D6-472F-4937-BA09-F1DAF30075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538F-FCC6-43EF-A7FF-543B2B6B1FEC}" type="datetimeFigureOut">
              <a:rPr lang="es-ES" smtClean="0"/>
              <a:pPr/>
              <a:t>02/08/2018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F6D6-472F-4937-BA09-F1DAF30075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538F-FCC6-43EF-A7FF-543B2B6B1FEC}" type="datetimeFigureOut">
              <a:rPr lang="es-ES" smtClean="0"/>
              <a:pPr/>
              <a:t>02/08/2018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F6D6-472F-4937-BA09-F1DAF30075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538F-FCC6-43EF-A7FF-543B2B6B1FEC}" type="datetimeFigureOut">
              <a:rPr lang="es-ES" smtClean="0"/>
              <a:pPr/>
              <a:t>02/08/2018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F6D6-472F-4937-BA09-F1DAF30075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538F-FCC6-43EF-A7FF-543B2B6B1FEC}" type="datetimeFigureOut">
              <a:rPr lang="es-ES" smtClean="0"/>
              <a:pPr/>
              <a:t>02/08/2018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F6D6-472F-4937-BA09-F1DAF30075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538F-FCC6-43EF-A7FF-543B2B6B1FEC}" type="datetimeFigureOut">
              <a:rPr lang="es-ES" smtClean="0"/>
              <a:pPr/>
              <a:t>02/08/2018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F6D6-472F-4937-BA09-F1DAF30075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538F-FCC6-43EF-A7FF-543B2B6B1FEC}" type="datetimeFigureOut">
              <a:rPr lang="es-ES" smtClean="0"/>
              <a:pPr/>
              <a:t>02/08/2018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F6D6-472F-4937-BA09-F1DAF30075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C538F-FCC6-43EF-A7FF-543B2B6B1FEC}" type="datetimeFigureOut">
              <a:rPr lang="es-ES" smtClean="0"/>
              <a:pPr/>
              <a:t>02/08/2018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2F6D6-472F-4937-BA09-F1DAF300759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32809" t="78640" r="33067" b="12961"/>
          <a:stretch>
            <a:fillRect/>
          </a:stretch>
        </p:blipFill>
        <p:spPr bwMode="auto">
          <a:xfrm>
            <a:off x="0" y="5777864"/>
            <a:ext cx="9144000" cy="108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780604561_144346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3717032"/>
            <a:ext cx="2161805" cy="206452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84784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latin typeface="Arial Black" pitchFamily="34" charset="0"/>
              </a:rPr>
              <a:t>COMITÉ CONTRA EL TRABAJO INFANTIL (CLC</a:t>
            </a:r>
            <a:r>
              <a:rPr lang="es-ES" sz="4000" dirty="0" smtClean="0"/>
              <a:t>) 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03648" y="3068960"/>
            <a:ext cx="6400800" cy="936104"/>
          </a:xfrm>
        </p:spPr>
        <p:txBody>
          <a:bodyPr>
            <a:normAutofit lnSpcReduction="10000"/>
          </a:bodyPr>
          <a:lstStyle/>
          <a:p>
            <a:r>
              <a:rPr lang="es-ES" sz="2800" b="1" dirty="0" smtClean="0">
                <a:solidFill>
                  <a:srgbClr val="002060"/>
                </a:solidFill>
                <a:latin typeface="Comic Sans MS" pitchFamily="66" charset="0"/>
              </a:rPr>
              <a:t>Cuaderno de Trabajo para niños y Niñas </a:t>
            </a:r>
            <a:endParaRPr lang="es-ES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3" y="1"/>
            <a:ext cx="5212091" cy="1380747"/>
          </a:xfrm>
          <a:prstGeom prst="rect">
            <a:avLst/>
          </a:prstGeom>
        </p:spPr>
      </p:pic>
      <p:sp>
        <p:nvSpPr>
          <p:cNvPr id="18434" name="AutoShape 2" descr="https://dl-mail.ymail.com/ws/download/mailboxes/@.id==VjN-uddlgNNL9_yw7dAGve_vvDZsoHy1BJCaU3mnKZqILSm_Bycen5EoUBEqL-SN2Us3_tmbZU_QP6bd5QzJLzvu9w/messages/@.id==ALPMx3obpd_lWxAY_Q8TYOiw3Uw/content/parts/@.id==4/raw?appid=YMailNorrin&amp;ymreqid=4c6ea60b-0e1a-1406-1c25-e90002018a00&amp;token=zitEzqOML3j84e6ealFTT5U7-km5qEQF52lp7AcCuBadoESQNoZtkXACYDycWh04_w43FiB8qnbnxmw6PF5ekQHfqffcqX1-hbT_jh_ZNW06y0cZDZK87O4GU8LnZAz6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1619672" y="400506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De Tercero –Sexto grado de Educación Primaria </a:t>
            </a:r>
            <a:endParaRPr lang="es-E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12201" t="10000" r="53675" b="8001"/>
          <a:stretch>
            <a:fillRect/>
          </a:stretch>
        </p:blipFill>
        <p:spPr bwMode="auto">
          <a:xfrm>
            <a:off x="251520" y="116632"/>
            <a:ext cx="4608512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5292080" y="1772816"/>
            <a:ext cx="3537236" cy="337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8640"/>
            <a:ext cx="2339752" cy="620687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11560" y="6567155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"/>
            </a:pP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Elaborado por: Gabriela Nycol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Lagos </a:t>
            </a:r>
            <a:endParaRPr lang="es-ES" sz="1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3740" y="1412776"/>
            <a:ext cx="2620260" cy="232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5622776" cy="347322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chemeClr val="accent6">
                  <a:lumMod val="50000"/>
                </a:schemeClr>
              </a:buClr>
              <a:buFont typeface="Wingdings" pitchFamily="2" charset="2"/>
              <a:buChar char=""/>
            </a:pPr>
            <a:r>
              <a:rPr lang="es-ES" sz="1800" dirty="0" smtClean="0">
                <a:latin typeface="Comic Sans MS" pitchFamily="66" charset="0"/>
              </a:rPr>
              <a:t>Los trabajos en que te expongas a abusos de </a:t>
            </a:r>
            <a:r>
              <a:rPr lang="pt-BR" sz="1800" dirty="0" smtClean="0">
                <a:latin typeface="Comic Sans MS" pitchFamily="66" charset="0"/>
              </a:rPr>
              <a:t>tipo físico, mental o sexual.</a:t>
            </a:r>
          </a:p>
          <a:p>
            <a:pPr>
              <a:lnSpc>
                <a:spcPct val="120000"/>
              </a:lnSpc>
              <a:buClr>
                <a:schemeClr val="accent6">
                  <a:lumMod val="50000"/>
                </a:schemeClr>
              </a:buClr>
              <a:buFont typeface="Wingdings" pitchFamily="2" charset="2"/>
              <a:buChar char=""/>
            </a:pPr>
            <a:r>
              <a:rPr lang="es-ES" sz="1800" dirty="0" smtClean="0">
                <a:latin typeface="Comic Sans MS" pitchFamily="66" charset="0"/>
              </a:rPr>
              <a:t>Los trabajos que debas realizar bajo tierra, bajo el agua, en alturas peligrosas o en espacios cerrados.</a:t>
            </a:r>
          </a:p>
          <a:p>
            <a:pPr>
              <a:lnSpc>
                <a:spcPct val="120000"/>
              </a:lnSpc>
              <a:buClr>
                <a:schemeClr val="accent6">
                  <a:lumMod val="50000"/>
                </a:schemeClr>
              </a:buClr>
              <a:buFont typeface="Wingdings" pitchFamily="2" charset="2"/>
              <a:buChar char=""/>
            </a:pPr>
            <a:r>
              <a:rPr lang="es-ES" sz="1800" dirty="0" smtClean="0">
                <a:latin typeface="Comic Sans MS" pitchFamily="66" charset="0"/>
              </a:rPr>
              <a:t>Los trabajos que realices con maquinaria, equipos y herramientas peligrosas, o donde tengas que transportar cargas pesadas.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13581" t="12417" r="11725" b="72062"/>
          <a:stretch>
            <a:fillRect/>
          </a:stretch>
        </p:blipFill>
        <p:spPr bwMode="auto">
          <a:xfrm>
            <a:off x="0" y="0"/>
            <a:ext cx="9144000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251520" y="1556792"/>
            <a:ext cx="554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>
                <a:latin typeface="Comic Sans MS" pitchFamily="66" charset="0"/>
              </a:rPr>
              <a:t>El trabajo infantil peligroso es aquel que, es</a:t>
            </a:r>
          </a:p>
          <a:p>
            <a:pPr algn="just"/>
            <a:r>
              <a:rPr lang="es-ES" sz="1600" dirty="0" smtClean="0">
                <a:latin typeface="Comic Sans MS" pitchFamily="66" charset="0"/>
              </a:rPr>
              <a:t>probable dañe tu salud, seguridad o</a:t>
            </a:r>
          </a:p>
          <a:p>
            <a:pPr algn="just"/>
            <a:r>
              <a:rPr lang="es-ES" sz="1600" dirty="0" smtClean="0">
                <a:latin typeface="Comic Sans MS" pitchFamily="66" charset="0"/>
              </a:rPr>
              <a:t>moralidad.   Se pueden considerar como trabajos</a:t>
            </a:r>
          </a:p>
          <a:p>
            <a:pPr algn="just"/>
            <a:r>
              <a:rPr lang="es-ES" sz="1600" dirty="0" smtClean="0">
                <a:latin typeface="Comic Sans MS" pitchFamily="66" charset="0"/>
              </a:rPr>
              <a:t>peligrosos:</a:t>
            </a:r>
            <a:endParaRPr lang="es-ES" sz="2000" dirty="0">
              <a:latin typeface="Comic Sans MS" pitchFamily="66" charset="0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8813" t="14288" r="4342" b="21416"/>
          <a:stretch>
            <a:fillRect/>
          </a:stretch>
        </p:blipFill>
        <p:spPr bwMode="auto">
          <a:xfrm flipH="1">
            <a:off x="467544" y="3861048"/>
            <a:ext cx="14401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6021288"/>
            <a:ext cx="2339752" cy="620687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251520" y="6381328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"/>
            </a:pP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Elaborado por: Gabriela Nycol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Lagos </a:t>
            </a:r>
            <a:endParaRPr lang="es-ES" sz="1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83568" y="1124744"/>
            <a:ext cx="6624736" cy="2726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accent6">
                  <a:lumMod val="50000"/>
                </a:schemeClr>
              </a:buClr>
              <a:buFont typeface="Wingdings" pitchFamily="2" charset="2"/>
              <a:buChar char=""/>
            </a:pPr>
            <a:r>
              <a:rPr lang="es-ES" dirty="0" smtClean="0">
                <a:latin typeface="Comic Sans MS" pitchFamily="66" charset="0"/>
              </a:rPr>
              <a:t>Los trabajos que realices en un medio no saludable en el que estés expuesto, por ejemplo, a sustancias o procesos peligrosos, o bien a temperaturas o niveles de ruido o de vibraciones que sean perjudiciales para tu salud.</a:t>
            </a:r>
          </a:p>
          <a:p>
            <a:pPr>
              <a:lnSpc>
                <a:spcPct val="120000"/>
              </a:lnSpc>
              <a:buClr>
                <a:schemeClr val="accent6">
                  <a:lumMod val="50000"/>
                </a:schemeClr>
              </a:buClr>
              <a:buFont typeface="Wingdings" pitchFamily="2" charset="2"/>
              <a:buChar char=""/>
            </a:pPr>
            <a:endParaRPr lang="es-ES" dirty="0" smtClean="0">
              <a:latin typeface="Comic Sans MS" pitchFamily="66" charset="0"/>
            </a:endParaRPr>
          </a:p>
          <a:p>
            <a:pPr>
              <a:lnSpc>
                <a:spcPct val="120000"/>
              </a:lnSpc>
              <a:buClr>
                <a:schemeClr val="accent6">
                  <a:lumMod val="50000"/>
                </a:schemeClr>
              </a:buClr>
              <a:buFont typeface="Wingdings" pitchFamily="2" charset="2"/>
              <a:buChar char=""/>
            </a:pPr>
            <a:r>
              <a:rPr lang="es-ES" dirty="0" smtClean="0">
                <a:latin typeface="Comic Sans MS" pitchFamily="66" charset="0"/>
              </a:rPr>
              <a:t>Los trabajos que implican condiciones especialmente difíciles, como largas horas de trabajo o trabajo nocturnos, o aquellos donde quieran retenerte</a:t>
            </a:r>
            <a:endParaRPr lang="es-ES" dirty="0">
              <a:latin typeface="Comic Sans MS" pitchFamily="66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3140968"/>
            <a:ext cx="3672408" cy="336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8640"/>
            <a:ext cx="2339752" cy="620687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95536" y="6381328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"/>
            </a:pP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Elaborado por: Gabriela Nycol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Lagos </a:t>
            </a:r>
            <a:endParaRPr lang="es-ES" sz="1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/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3645024"/>
            <a:ext cx="259228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850106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Los riesgos del trabajo infantil</a:t>
            </a:r>
            <a:endParaRPr lang="es-E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itchFamily="66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6016" y="1700808"/>
            <a:ext cx="4038600" cy="266429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s-ES" sz="18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Trabajando en la calle</a:t>
            </a:r>
          </a:p>
          <a:p>
            <a:pPr algn="ctr">
              <a:buNone/>
            </a:pPr>
            <a:endParaRPr lang="es-ES" sz="18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buNone/>
            </a:pPr>
            <a:r>
              <a:rPr lang="es-ES" sz="1600" dirty="0" smtClean="0">
                <a:latin typeface="Comic Sans MS" pitchFamily="66" charset="0"/>
              </a:rPr>
              <a:t>Se venden artículos, se limpian vidrios</a:t>
            </a:r>
          </a:p>
          <a:p>
            <a:pPr>
              <a:buNone/>
            </a:pPr>
            <a:r>
              <a:rPr lang="es-ES" sz="1600" dirty="0" smtClean="0">
                <a:latin typeface="Comic Sans MS" pitchFamily="66" charset="0"/>
              </a:rPr>
              <a:t>de carros, actuando en los semáforos se</a:t>
            </a:r>
          </a:p>
          <a:p>
            <a:pPr>
              <a:buNone/>
            </a:pPr>
            <a:r>
              <a:rPr lang="es-ES" sz="1600" dirty="0" smtClean="0">
                <a:latin typeface="Comic Sans MS" pitchFamily="66" charset="0"/>
              </a:rPr>
              <a:t>pide dinero.</a:t>
            </a:r>
          </a:p>
          <a:p>
            <a:pPr>
              <a:buNone/>
            </a:pPr>
            <a:r>
              <a:rPr lang="es-ES" sz="1600" b="1" dirty="0" smtClean="0">
                <a:latin typeface="Comic Sans MS" pitchFamily="66" charset="0"/>
              </a:rPr>
              <a:t>¿Qué puede pasar? </a:t>
            </a:r>
            <a:r>
              <a:rPr lang="es-ES" sz="1600" i="1" dirty="0" smtClean="0">
                <a:latin typeface="Comic Sans MS" pitchFamily="66" charset="0"/>
              </a:rPr>
              <a:t>Te gritan, tragas</a:t>
            </a:r>
          </a:p>
          <a:p>
            <a:pPr>
              <a:buNone/>
            </a:pPr>
            <a:r>
              <a:rPr lang="es-ES" sz="1600" dirty="0" smtClean="0">
                <a:latin typeface="Comic Sans MS" pitchFamily="66" charset="0"/>
              </a:rPr>
              <a:t>mucho humo, sufres de cansancio en los</a:t>
            </a:r>
          </a:p>
          <a:p>
            <a:pPr>
              <a:buNone/>
            </a:pPr>
            <a:r>
              <a:rPr lang="es-ES" sz="1600" dirty="0" smtClean="0">
                <a:latin typeface="Comic Sans MS" pitchFamily="66" charset="0"/>
              </a:rPr>
              <a:t>ojos, pies y brazos y hasta te pueden</a:t>
            </a:r>
          </a:p>
          <a:p>
            <a:pPr>
              <a:buNone/>
            </a:pPr>
            <a:r>
              <a:rPr lang="es-ES" sz="1600" dirty="0" smtClean="0">
                <a:latin typeface="Comic Sans MS" pitchFamily="66" charset="0"/>
              </a:rPr>
              <a:t>robar o golpear.</a:t>
            </a:r>
            <a:endParaRPr lang="es-ES" sz="1600" dirty="0">
              <a:latin typeface="Comic Sans MS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9512" y="1484784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Trabajando en el campo</a:t>
            </a:r>
          </a:p>
          <a:p>
            <a:endParaRPr lang="es-ES" sz="16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s-ES" sz="1600" dirty="0" smtClean="0">
                <a:latin typeface="Comic Sans MS" pitchFamily="66" charset="0"/>
              </a:rPr>
              <a:t>En los campos se trabaja con</a:t>
            </a:r>
          </a:p>
          <a:p>
            <a:r>
              <a:rPr lang="es-ES" sz="1600" dirty="0" smtClean="0">
                <a:latin typeface="Comic Sans MS" pitchFamily="66" charset="0"/>
              </a:rPr>
              <a:t>herramientas filosas, con químicos, se</a:t>
            </a:r>
          </a:p>
          <a:p>
            <a:r>
              <a:rPr lang="es-ES" sz="1600" dirty="0" smtClean="0">
                <a:latin typeface="Comic Sans MS" pitchFamily="66" charset="0"/>
              </a:rPr>
              <a:t>cargan cosas pesadas y nos exponemos</a:t>
            </a:r>
          </a:p>
          <a:p>
            <a:r>
              <a:rPr lang="es-ES" sz="1600" dirty="0" smtClean="0">
                <a:latin typeface="Comic Sans MS" pitchFamily="66" charset="0"/>
              </a:rPr>
              <a:t>al sol.</a:t>
            </a:r>
          </a:p>
          <a:p>
            <a:r>
              <a:rPr lang="es-ES" sz="1600" b="1" dirty="0" smtClean="0">
                <a:latin typeface="Comic Sans MS" pitchFamily="66" charset="0"/>
              </a:rPr>
              <a:t>¿Qué puede pasar</a:t>
            </a:r>
            <a:r>
              <a:rPr lang="es-ES" sz="1600" dirty="0" smtClean="0">
                <a:latin typeface="Comic Sans MS" pitchFamily="66" charset="0"/>
              </a:rPr>
              <a:t>? Golpes y cortes en</a:t>
            </a:r>
          </a:p>
          <a:p>
            <a:r>
              <a:rPr lang="es-ES" sz="1600" dirty="0" smtClean="0">
                <a:latin typeface="Comic Sans MS" pitchFamily="66" charset="0"/>
              </a:rPr>
              <a:t>tu cuerpo, infecciones, envenenamiento,</a:t>
            </a:r>
          </a:p>
          <a:p>
            <a:r>
              <a:rPr lang="es-ES" sz="1600" dirty="0" smtClean="0">
                <a:latin typeface="Comic Sans MS" pitchFamily="66" charset="0"/>
              </a:rPr>
              <a:t>enfermedades y cansancio extremo.</a:t>
            </a:r>
            <a:endParaRPr lang="es-ES" sz="1600" dirty="0">
              <a:latin typeface="Comic Sans MS" pitchFamily="66" charset="0"/>
            </a:endParaRPr>
          </a:p>
        </p:txBody>
      </p:sp>
      <p:pic>
        <p:nvPicPr>
          <p:cNvPr id="8" name="7 Imagen"/>
          <p:cNvPicPr/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4005064"/>
            <a:ext cx="299114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8640"/>
            <a:ext cx="2339752" cy="620687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51520" y="6381328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"/>
            </a:pP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Elaborado por: Gabriela Nycol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Lagos </a:t>
            </a:r>
            <a:endParaRPr lang="es-ES" sz="1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contenido"/>
          <p:cNvSpPr>
            <a:spLocks noGrp="1"/>
          </p:cNvSpPr>
          <p:nvPr>
            <p:ph sz="half" idx="1"/>
          </p:nvPr>
        </p:nvSpPr>
        <p:spPr>
          <a:xfrm>
            <a:off x="539552" y="1484784"/>
            <a:ext cx="4680520" cy="410445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s-ES" sz="16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Trabajo en Casa Ajena</a:t>
            </a:r>
          </a:p>
          <a:p>
            <a:pPr algn="ctr">
              <a:buNone/>
            </a:pPr>
            <a:r>
              <a:rPr lang="es-ES" sz="16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>
              <a:buNone/>
            </a:pPr>
            <a:r>
              <a:rPr lang="es-ES" sz="1800" dirty="0" smtClean="0">
                <a:latin typeface="Comic Sans MS" pitchFamily="66" charset="0"/>
              </a:rPr>
              <a:t>Barrer, trapear, planchar, cocinar,</a:t>
            </a:r>
          </a:p>
          <a:p>
            <a:pPr>
              <a:buNone/>
            </a:pPr>
            <a:r>
              <a:rPr lang="es-ES" sz="1800" dirty="0" smtClean="0">
                <a:latin typeface="Comic Sans MS" pitchFamily="66" charset="0"/>
              </a:rPr>
              <a:t>cuidar niños, ancianos o personas</a:t>
            </a:r>
          </a:p>
          <a:p>
            <a:pPr>
              <a:buNone/>
            </a:pPr>
            <a:r>
              <a:rPr lang="es-ES" sz="1800" dirty="0" smtClean="0">
                <a:latin typeface="Comic Sans MS" pitchFamily="66" charset="0"/>
              </a:rPr>
              <a:t>enfermas que viven en una casa</a:t>
            </a:r>
          </a:p>
          <a:p>
            <a:pPr>
              <a:buNone/>
            </a:pPr>
            <a:r>
              <a:rPr lang="es-ES" sz="1800" dirty="0" smtClean="0">
                <a:latin typeface="Comic Sans MS" pitchFamily="66" charset="0"/>
              </a:rPr>
              <a:t>ajena, a veces sin tener días de</a:t>
            </a:r>
          </a:p>
          <a:p>
            <a:pPr>
              <a:buNone/>
            </a:pPr>
            <a:r>
              <a:rPr lang="es-ES" sz="1800" dirty="0" smtClean="0">
                <a:latin typeface="Comic Sans MS" pitchFamily="66" charset="0"/>
              </a:rPr>
              <a:t>descanso y con trato distinto a los</a:t>
            </a:r>
          </a:p>
          <a:p>
            <a:pPr>
              <a:buNone/>
            </a:pPr>
            <a:r>
              <a:rPr lang="es-ES" sz="1800" dirty="0" smtClean="0">
                <a:latin typeface="Comic Sans MS" pitchFamily="66" charset="0"/>
              </a:rPr>
              <a:t>demás niños de la casa sin contrato</a:t>
            </a:r>
          </a:p>
          <a:p>
            <a:pPr>
              <a:buNone/>
            </a:pPr>
            <a:r>
              <a:rPr lang="es-ES" sz="1800" dirty="0" smtClean="0">
                <a:latin typeface="Comic Sans MS" pitchFamily="66" charset="0"/>
              </a:rPr>
              <a:t>o salario.</a:t>
            </a:r>
          </a:p>
          <a:p>
            <a:pPr>
              <a:buNone/>
            </a:pPr>
            <a:r>
              <a:rPr lang="es-ES" sz="1800" i="1" dirty="0" smtClean="0">
                <a:latin typeface="Comic Sans MS" pitchFamily="66" charset="0"/>
              </a:rPr>
              <a:t>¿Qué puede pasar? Quemaduras,</a:t>
            </a:r>
          </a:p>
          <a:p>
            <a:pPr>
              <a:buNone/>
            </a:pPr>
            <a:r>
              <a:rPr lang="es-ES" sz="1800" dirty="0" smtClean="0">
                <a:latin typeface="Comic Sans MS" pitchFamily="66" charset="0"/>
              </a:rPr>
              <a:t>cansancio, maltrato verbal o físico y</a:t>
            </a:r>
          </a:p>
          <a:p>
            <a:pPr>
              <a:buNone/>
            </a:pPr>
            <a:r>
              <a:rPr lang="es-ES" sz="1800" dirty="0" smtClean="0">
                <a:latin typeface="Comic Sans MS" pitchFamily="66" charset="0"/>
              </a:rPr>
              <a:t>trabajas más de la cuenta.</a:t>
            </a:r>
            <a:endParaRPr lang="es-ES" sz="18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6576" y="1772816"/>
            <a:ext cx="4467424" cy="295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8640"/>
            <a:ext cx="2339752" cy="620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55576" y="1196752"/>
            <a:ext cx="7704856" cy="122413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s-ES" sz="1600" dirty="0" smtClean="0">
                <a:latin typeface="Comic Sans MS" pitchFamily="66" charset="0"/>
              </a:rPr>
              <a:t>Son aquellas formas de trabajo que la ley considera prohibidas por que atentan contra la libertad, la moralidad, la seguridad y la salud de los niños, niñas y adolescentes</a:t>
            </a:r>
          </a:p>
          <a:p>
            <a:pPr>
              <a:buNone/>
            </a:pPr>
            <a:endParaRPr lang="es-ES" sz="1400" dirty="0">
              <a:latin typeface="Comic Sans MS" pitchFamily="66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 l="11714" t="13726" r="9844" b="69608"/>
          <a:stretch>
            <a:fillRect/>
          </a:stretch>
        </p:blipFill>
        <p:spPr bwMode="auto">
          <a:xfrm>
            <a:off x="0" y="0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Almacenamiento de acceso secuencial"/>
          <p:cNvSpPr/>
          <p:nvPr/>
        </p:nvSpPr>
        <p:spPr>
          <a:xfrm>
            <a:off x="323528" y="1772816"/>
            <a:ext cx="1728192" cy="1224136"/>
          </a:xfrm>
          <a:prstGeom prst="flowChartMagneticTap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omic Sans MS" pitchFamily="66" charset="0"/>
              </a:rPr>
              <a:t>Algunas de ellas</a:t>
            </a:r>
          </a:p>
          <a:p>
            <a:pPr algn="ctr"/>
            <a:r>
              <a:rPr lang="es-ES" dirty="0" smtClean="0">
                <a:latin typeface="Comic Sans MS" pitchFamily="66" charset="0"/>
              </a:rPr>
              <a:t>son:</a:t>
            </a:r>
            <a:endParaRPr lang="es-ES" dirty="0">
              <a:latin typeface="Comic Sans MS" pitchFamily="66" charset="0"/>
            </a:endParaRPr>
          </a:p>
        </p:txBody>
      </p:sp>
      <p:pic>
        <p:nvPicPr>
          <p:cNvPr id="7" name="6 Marcador de contenido"/>
          <p:cNvPicPr>
            <a:picLocks noGrp="1"/>
          </p:cNvPicPr>
          <p:nvPr>
            <p:ph sz="half" idx="2"/>
          </p:nvPr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3501008"/>
            <a:ext cx="2303462" cy="307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1475656" y="3140968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Comic Sans MS" pitchFamily="66" charset="0"/>
              </a:rPr>
              <a:t>La Esclavitud </a:t>
            </a:r>
            <a:endParaRPr lang="es-ES" sz="1600" dirty="0">
              <a:latin typeface="Comic Sans MS" pitchFamily="66" charset="0"/>
            </a:endParaRPr>
          </a:p>
        </p:txBody>
      </p:sp>
      <p:pic>
        <p:nvPicPr>
          <p:cNvPr id="10" name="9 Imagen"/>
          <p:cNvPicPr/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2564904"/>
            <a:ext cx="2269475" cy="211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4211960" y="2204864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Comic Sans MS" pitchFamily="66" charset="0"/>
              </a:rPr>
              <a:t>Explotación Sexual </a:t>
            </a:r>
            <a:endParaRPr lang="es-ES" sz="1600" dirty="0">
              <a:latin typeface="Comic Sans MS" pitchFamily="66" charset="0"/>
            </a:endParaRPr>
          </a:p>
        </p:txBody>
      </p:sp>
      <p:pic>
        <p:nvPicPr>
          <p:cNvPr id="12" name="11 Imagen"/>
          <p:cNvPicPr/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0000"/>
          </a:blip>
          <a:srcRect l="2799" t="3193" r="4826" b="10603"/>
          <a:stretch>
            <a:fillRect/>
          </a:stretch>
        </p:blipFill>
        <p:spPr bwMode="auto">
          <a:xfrm>
            <a:off x="6084168" y="3861048"/>
            <a:ext cx="237626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6156176" y="2996952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Comic Sans MS" pitchFamily="66" charset="0"/>
              </a:rPr>
              <a:t>El uso de niños, niñas y adolescentes para actividades delictivas:</a:t>
            </a:r>
            <a:endParaRPr lang="es-ES" sz="16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251520" y="2060848"/>
            <a:ext cx="3318520" cy="194421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s-E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Escapando del Trabajo infantil </a:t>
            </a:r>
          </a:p>
          <a:p>
            <a:pPr marL="85725" indent="0">
              <a:buNone/>
            </a:pPr>
            <a:r>
              <a:rPr lang="es-E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" sz="2000" dirty="0" smtClean="0">
                <a:latin typeface="Comic Sans MS" pitchFamily="66" charset="0"/>
              </a:rPr>
              <a:t>Ayuda a los niños a escapar del Trabajo Infantil para que puedan asistir a la escuela y jugar.</a:t>
            </a:r>
            <a:endParaRPr lang="es-E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8784" t="7124" r="30207" b="7293"/>
          <a:stretch>
            <a:fillRect/>
          </a:stretch>
        </p:blipFill>
        <p:spPr bwMode="auto">
          <a:xfrm>
            <a:off x="3779912" y="1097360"/>
            <a:ext cx="518457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331640" y="0"/>
            <a:ext cx="5842992" cy="108498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Juega y Aprende 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 descr="nino-y-nina-imagen-animada-01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149080"/>
            <a:ext cx="2609850" cy="22955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 descr="bbb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77072"/>
            <a:ext cx="3347864" cy="2209800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4616" t="15682" r="24858" b="73929"/>
          <a:stretch>
            <a:fillRect/>
          </a:stretch>
        </p:blipFill>
        <p:spPr bwMode="auto">
          <a:xfrm>
            <a:off x="0" y="-27384"/>
            <a:ext cx="9144000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763688" y="1340768"/>
            <a:ext cx="3165332" cy="29854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numCol="1">
            <a:spAutoFit/>
          </a:bodyPr>
          <a:lstStyle/>
          <a:p>
            <a:pPr algn="ctr"/>
            <a:endParaRPr lang="es-ES" sz="1400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algn="ctr"/>
            <a:r>
              <a:rPr lang="es-ES" sz="2400" b="1" dirty="0" smtClean="0">
                <a:latin typeface="Comic Sans MS" pitchFamily="66" charset="0"/>
              </a:rPr>
              <a:t>¿Qué es el estudio?</a:t>
            </a:r>
          </a:p>
          <a:p>
            <a:pPr algn="ctr"/>
            <a:endParaRPr lang="es-ES" sz="2400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algn="ctr"/>
            <a:r>
              <a:rPr lang="es-ES" b="1" dirty="0" smtClean="0">
                <a:solidFill>
                  <a:srgbClr val="0070C0"/>
                </a:solidFill>
                <a:latin typeface="Comic Sans MS" pitchFamily="66" charset="0"/>
              </a:rPr>
              <a:t>El estudio es el desarrollo de</a:t>
            </a:r>
          </a:p>
          <a:p>
            <a:pPr algn="ctr"/>
            <a:r>
              <a:rPr lang="es-ES" b="1" dirty="0" smtClean="0">
                <a:solidFill>
                  <a:srgbClr val="0070C0"/>
                </a:solidFill>
                <a:latin typeface="Comic Sans MS" pitchFamily="66" charset="0"/>
              </a:rPr>
              <a:t>aptitudes y habilidades mediante la</a:t>
            </a:r>
          </a:p>
          <a:p>
            <a:pPr algn="ctr"/>
            <a:r>
              <a:rPr lang="es-ES" b="1" dirty="0" smtClean="0">
                <a:solidFill>
                  <a:srgbClr val="0070C0"/>
                </a:solidFill>
                <a:latin typeface="Comic Sans MS" pitchFamily="66" charset="0"/>
              </a:rPr>
              <a:t>incorporación de conocimientos</a:t>
            </a:r>
          </a:p>
          <a:p>
            <a:pPr algn="ctr"/>
            <a:r>
              <a:rPr lang="es-ES" b="1" dirty="0" smtClean="0">
                <a:solidFill>
                  <a:srgbClr val="0070C0"/>
                </a:solidFill>
                <a:latin typeface="Comic Sans MS" pitchFamily="66" charset="0"/>
              </a:rPr>
              <a:t>nuevos.</a:t>
            </a:r>
            <a:endParaRPr lang="es-ES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076056" y="3861048"/>
            <a:ext cx="2736304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0070C0"/>
                </a:solidFill>
                <a:latin typeface="Comic Sans MS" pitchFamily="66" charset="0"/>
              </a:rPr>
              <a:t>La mejor forma de ayudar a tu</a:t>
            </a:r>
          </a:p>
          <a:p>
            <a:pPr algn="ctr"/>
            <a:r>
              <a:rPr lang="es-ES" b="1" dirty="0" smtClean="0">
                <a:solidFill>
                  <a:srgbClr val="0070C0"/>
                </a:solidFill>
                <a:latin typeface="Comic Sans MS" pitchFamily="66" charset="0"/>
              </a:rPr>
              <a:t>familia es ir a la escuela. Jugando y</a:t>
            </a:r>
          </a:p>
          <a:p>
            <a:pPr algn="ctr"/>
            <a:r>
              <a:rPr lang="es-ES" b="1" dirty="0" smtClean="0">
                <a:solidFill>
                  <a:srgbClr val="0070C0"/>
                </a:solidFill>
                <a:latin typeface="Comic Sans MS" pitchFamily="66" charset="0"/>
              </a:rPr>
              <a:t>estudiando te preparas para</a:t>
            </a:r>
          </a:p>
          <a:p>
            <a:pPr algn="ctr"/>
            <a:r>
              <a:rPr lang="es-ES" b="1" dirty="0" smtClean="0">
                <a:solidFill>
                  <a:srgbClr val="0070C0"/>
                </a:solidFill>
                <a:latin typeface="Comic Sans MS" pitchFamily="66" charset="0"/>
              </a:rPr>
              <a:t>cuando seas grande y tengas que</a:t>
            </a:r>
          </a:p>
          <a:p>
            <a:pPr algn="ctr"/>
            <a:r>
              <a:rPr lang="es-ES" b="1" dirty="0" smtClean="0">
                <a:solidFill>
                  <a:srgbClr val="0070C0"/>
                </a:solidFill>
                <a:latin typeface="Comic Sans MS" pitchFamily="66" charset="0"/>
              </a:rPr>
              <a:t>trabajar.</a:t>
            </a:r>
            <a:endParaRPr lang="es-ES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9" name="8 Imagen"/>
          <p:cNvPicPr/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1628800"/>
            <a:ext cx="24993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395536" y="645333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"/>
            </a:pP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Elaborado por: Gabriela Nycol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Lagos </a:t>
            </a:r>
            <a:endParaRPr lang="es-ES" sz="1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Marcador de contenido"/>
          <p:cNvSpPr txBox="1">
            <a:spLocks/>
          </p:cNvSpPr>
          <p:nvPr/>
        </p:nvSpPr>
        <p:spPr>
          <a:xfrm>
            <a:off x="3131840" y="548680"/>
            <a:ext cx="5622776" cy="58326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85725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s-ES" sz="29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</a:rPr>
              <a:t>Deberes en la escuela</a:t>
            </a:r>
          </a:p>
          <a:p>
            <a:pPr marL="85725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s-E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</a:p>
          <a:p>
            <a:pPr marL="85725" marR="0" lvl="0" indent="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Arial" pitchFamily="34" charset="0"/>
              <a:buBlip>
                <a:blip r:embed="rId2"/>
              </a:buBlip>
              <a:tabLst/>
              <a:defRPr/>
            </a:pPr>
            <a:r>
              <a:rPr kumimoji="0" lang="es-E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Asistir diariamente a clases.</a:t>
            </a:r>
          </a:p>
          <a:p>
            <a:pPr marL="85725" marR="0" lvl="0" indent="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Arial" pitchFamily="34" charset="0"/>
              <a:buBlip>
                <a:blip r:embed="rId2"/>
              </a:buBlip>
              <a:tabLst/>
              <a:defRPr/>
            </a:pPr>
            <a:r>
              <a:rPr kumimoji="0" lang="es-E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Pon atención en el aula.</a:t>
            </a:r>
          </a:p>
          <a:p>
            <a:pPr marL="85725" marR="0" lvl="0" indent="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Arial" pitchFamily="34" charset="0"/>
              <a:buBlip>
                <a:blip r:embed="rId2"/>
              </a:buBlip>
              <a:tabLst/>
              <a:defRPr/>
            </a:pPr>
            <a:r>
              <a:rPr kumimoji="0" lang="es-E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Respeta a tu maestro o maestra y a tus compañeros y compañeras.</a:t>
            </a:r>
          </a:p>
          <a:p>
            <a:pPr marL="85725" marR="0" lvl="0" indent="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Arial" pitchFamily="34" charset="0"/>
              <a:buBlip>
                <a:blip r:embed="rId2"/>
              </a:buBlip>
              <a:tabLst/>
              <a:defRPr/>
            </a:pPr>
            <a:r>
              <a:rPr kumimoji="0" lang="es-E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Haz todas tus tareas.</a:t>
            </a:r>
          </a:p>
          <a:p>
            <a:pPr marL="85725" marR="0" lvl="0" indent="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Arial" pitchFamily="34" charset="0"/>
              <a:buBlip>
                <a:blip r:embed="rId2"/>
              </a:buBlip>
              <a:tabLst/>
              <a:defRPr/>
            </a:pPr>
            <a:r>
              <a:rPr kumimoji="0" lang="es-E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Repasa lo visto en el aula.</a:t>
            </a:r>
          </a:p>
          <a:p>
            <a:pPr marL="85725" marR="0" lvl="0" indent="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Arial" pitchFamily="34" charset="0"/>
              <a:buBlip>
                <a:blip r:embed="rId2"/>
              </a:buBlip>
              <a:tabLst/>
              <a:defRPr/>
            </a:pPr>
            <a:r>
              <a:rPr kumimoji="0" lang="es-E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Motiva a tus compañeros a que siempre asistan a clases.</a:t>
            </a:r>
          </a:p>
          <a:p>
            <a:pPr marL="85725" marR="0" lvl="0" indent="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Arial" pitchFamily="34" charset="0"/>
              <a:buBlip>
                <a:blip r:embed="rId2"/>
              </a:buBlip>
              <a:tabLst/>
              <a:defRPr/>
            </a:pPr>
            <a:r>
              <a:rPr kumimoji="0" lang="es-E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Participa en las actividades deportivas y culturales de tu escuela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8" name="7 Imagen" descr="AW373611_1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28800"/>
            <a:ext cx="3162300" cy="28575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51520" y="6381328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"/>
            </a:pP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Elaborado por: Gabriela Nycol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Lagos </a:t>
            </a:r>
            <a:endParaRPr lang="es-ES" sz="1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 descr="thNPARDCC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73078" cy="132417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912768" cy="50405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ES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Lo que aprendí sobre el trabajo infantil</a:t>
            </a:r>
            <a:endParaRPr lang="es-ES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42379" t="39916" r="23075" b="27863"/>
          <a:stretch>
            <a:fillRect/>
          </a:stretch>
        </p:blipFill>
        <p:spPr bwMode="auto">
          <a:xfrm>
            <a:off x="323528" y="1412776"/>
            <a:ext cx="61206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1292" t="38504" r="57312" b="18704"/>
          <a:stretch>
            <a:fillRect/>
          </a:stretch>
        </p:blipFill>
        <p:spPr bwMode="auto">
          <a:xfrm>
            <a:off x="6372200" y="2636912"/>
            <a:ext cx="25922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6516216" y="1484784"/>
            <a:ext cx="2232248" cy="11079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100" dirty="0" smtClean="0">
                <a:latin typeface="Comic Sans MS" pitchFamily="66" charset="0"/>
              </a:rPr>
              <a:t>Descubre la palabra que completa la frase y escríbela en los cuadros de la derecha.</a:t>
            </a:r>
          </a:p>
          <a:p>
            <a:pPr algn="ctr"/>
            <a:r>
              <a:rPr lang="es-ES" sz="1100" dirty="0" smtClean="0">
                <a:latin typeface="Comic Sans MS" pitchFamily="66" charset="0"/>
              </a:rPr>
              <a:t>Cada cuadro, corresponde a una letra de la palabra que estamos descifrando.</a:t>
            </a:r>
            <a:endParaRPr lang="es-ES" sz="1100" dirty="0">
              <a:latin typeface="Comic Sans MS" pitchFamily="66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39552" y="836712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002060"/>
                </a:solidFill>
                <a:latin typeface="Comic Sans MS" pitchFamily="66" charset="0"/>
              </a:rPr>
              <a:t>Descubre la palabra que completa la frase y escríbela en los cuadros de la derecha. Cada cuadro, corresponde a una letra de la palabra que estamos descifrando.</a:t>
            </a:r>
            <a:endParaRPr lang="es-ES" sz="1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259632" y="6093296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002060"/>
                </a:solidFill>
                <a:latin typeface="Comic Sans MS" pitchFamily="66" charset="0"/>
              </a:rPr>
              <a:t>Ahora completa la siguiente oración con la palabra que se encuentra en los</a:t>
            </a:r>
          </a:p>
          <a:p>
            <a:r>
              <a:rPr lang="es-ES" sz="1200" b="1" dirty="0" smtClean="0">
                <a:solidFill>
                  <a:srgbClr val="002060"/>
                </a:solidFill>
                <a:latin typeface="Comic Sans MS" pitchFamily="66" charset="0"/>
              </a:rPr>
              <a:t>cuadros grises: </a:t>
            </a:r>
            <a:r>
              <a:rPr lang="es-ES" sz="1400" dirty="0" smtClean="0">
                <a:latin typeface="Comic Sans MS" pitchFamily="66" charset="0"/>
              </a:rPr>
              <a:t>Al ________________________________, te estas preparando mejor para la vida.</a:t>
            </a:r>
            <a:endParaRPr lang="es-ES" sz="1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Alumno-Sentado-En-Libros-De-Texto-6076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4509120"/>
            <a:ext cx="1733550" cy="1981200"/>
          </a:xfrm>
          <a:prstGeom prst="rect">
            <a:avLst/>
          </a:prstGeom>
        </p:spPr>
      </p:pic>
      <p:pic>
        <p:nvPicPr>
          <p:cNvPr id="4" name="3 Imagen"/>
          <p:cNvPicPr/>
          <p:nvPr/>
        </p:nvPicPr>
        <p:blipFill>
          <a:blip r:embed="rId3" cstate="print"/>
          <a:srcRect l="30434" t="10003" r="28993" b="5769"/>
          <a:stretch>
            <a:fillRect/>
          </a:stretch>
        </p:blipFill>
        <p:spPr bwMode="auto">
          <a:xfrm>
            <a:off x="323528" y="0"/>
            <a:ext cx="50040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5508104" y="260648"/>
            <a:ext cx="352839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Contenidos:</a:t>
            </a:r>
          </a:p>
          <a:p>
            <a:pPr lvl="0">
              <a:buFont typeface="Wingdings" pitchFamily="2" charset="2"/>
              <a:buChar char=""/>
            </a:pPr>
            <a:r>
              <a:rPr lang="es-ES" b="1" dirty="0"/>
              <a:t>Sesión 1:</a:t>
            </a:r>
            <a:r>
              <a:rPr lang="es-ES" dirty="0"/>
              <a:t> Conociendo mis derechos                </a:t>
            </a:r>
          </a:p>
          <a:p>
            <a:pPr lvl="0"/>
            <a:r>
              <a:rPr lang="es-ES" dirty="0" smtClean="0"/>
              <a:t>Juega </a:t>
            </a:r>
            <a:r>
              <a:rPr lang="es-ES" dirty="0"/>
              <a:t>y aprende </a:t>
            </a:r>
          </a:p>
          <a:p>
            <a:pPr lvl="0">
              <a:buFont typeface="Wingdings" pitchFamily="2" charset="2"/>
              <a:buChar char=""/>
            </a:pPr>
            <a:r>
              <a:rPr lang="es-ES" b="1" dirty="0"/>
              <a:t>Sesión 2:</a:t>
            </a:r>
            <a:r>
              <a:rPr lang="es-ES" dirty="0"/>
              <a:t> El Trabajo Infantil                </a:t>
            </a:r>
          </a:p>
          <a:p>
            <a:pPr lvl="0"/>
            <a:r>
              <a:rPr lang="es-ES" dirty="0"/>
              <a:t>Juega y aprende </a:t>
            </a:r>
          </a:p>
          <a:p>
            <a:pPr lvl="0">
              <a:buFont typeface="Wingdings" pitchFamily="2" charset="2"/>
              <a:buChar char=""/>
            </a:pPr>
            <a:r>
              <a:rPr lang="es-ES" b="1" dirty="0"/>
              <a:t>Sesión 3:</a:t>
            </a:r>
            <a:r>
              <a:rPr lang="es-ES" dirty="0"/>
              <a:t> Los deberes en casa </a:t>
            </a:r>
          </a:p>
          <a:p>
            <a:pPr lvl="0">
              <a:buFont typeface="Wingdings" pitchFamily="2" charset="2"/>
              <a:buChar char=""/>
            </a:pPr>
            <a:r>
              <a:rPr lang="es-ES" b="1" dirty="0"/>
              <a:t>Sesión 4:</a:t>
            </a:r>
            <a:r>
              <a:rPr lang="es-ES" dirty="0"/>
              <a:t> El trabajo infantil peligroso                </a:t>
            </a:r>
          </a:p>
          <a:p>
            <a:pPr lvl="0"/>
            <a:r>
              <a:rPr lang="es-ES" dirty="0"/>
              <a:t>Los riesgos del trabajo infantil </a:t>
            </a:r>
          </a:p>
          <a:p>
            <a:pPr lvl="0">
              <a:buFont typeface="Wingdings" pitchFamily="2" charset="2"/>
              <a:buChar char=""/>
            </a:pPr>
            <a:r>
              <a:rPr lang="es-ES" b="1" dirty="0"/>
              <a:t>Sesión 5</a:t>
            </a:r>
            <a:r>
              <a:rPr lang="es-ES" dirty="0"/>
              <a:t>: Las peores formas de trabajo infantil                 </a:t>
            </a:r>
          </a:p>
          <a:p>
            <a:pPr lvl="0"/>
            <a:r>
              <a:rPr lang="es-ES" dirty="0"/>
              <a:t>Juega y aprende </a:t>
            </a:r>
          </a:p>
          <a:p>
            <a:pPr lvl="0">
              <a:buFont typeface="Wingdings" pitchFamily="2" charset="2"/>
              <a:buChar char=""/>
            </a:pPr>
            <a:r>
              <a:rPr lang="es-ES" b="1" dirty="0"/>
              <a:t>Sesión 6:</a:t>
            </a:r>
            <a:r>
              <a:rPr lang="es-ES" dirty="0"/>
              <a:t> Tu único “trabajo” debe ser estudiar              </a:t>
            </a:r>
          </a:p>
          <a:p>
            <a:pPr lvl="0">
              <a:buFont typeface="Wingdings" pitchFamily="2" charset="2"/>
              <a:buChar char=""/>
            </a:pPr>
            <a:r>
              <a:rPr lang="es-ES" dirty="0"/>
              <a:t>Lo que aprendí sobre el trabajo infantil </a:t>
            </a:r>
          </a:p>
          <a:p>
            <a:pPr lvl="0">
              <a:buFont typeface="Wingdings" pitchFamily="2" charset="2"/>
              <a:buChar char=""/>
            </a:pPr>
            <a:r>
              <a:rPr lang="es-ES" dirty="0"/>
              <a:t>Glosario </a:t>
            </a:r>
          </a:p>
          <a:p>
            <a:pPr lvl="0">
              <a:buFont typeface="Wingdings" pitchFamily="2" charset="2"/>
              <a:buChar char=""/>
            </a:pPr>
            <a:r>
              <a:rPr lang="es-ES" dirty="0"/>
              <a:t>Solución a juegos </a:t>
            </a:r>
          </a:p>
          <a:p>
            <a:pPr lvl="0">
              <a:buFont typeface="Wingdings" pitchFamily="2" charset="2"/>
              <a:buChar char=""/>
            </a:pPr>
            <a:r>
              <a:rPr lang="es-ES" dirty="0"/>
              <a:t>¡A colorear!</a:t>
            </a:r>
          </a:p>
          <a:p>
            <a:endParaRPr lang="es-ES" dirty="0"/>
          </a:p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323528" y="6639163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"/>
            </a:pP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Elaborado por: Gabriela Nycol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Lagos </a:t>
            </a:r>
            <a:endParaRPr lang="es-ES" sz="1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aplauso-252737gif-262125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309309" y="4653136"/>
            <a:ext cx="2834691" cy="2016224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0" y="4625752"/>
            <a:ext cx="7344816" cy="2232248"/>
          </a:xfrm>
        </p:spPr>
        <p:txBody>
          <a:bodyPr>
            <a:prstTxWarp prst="textCurveDown">
              <a:avLst/>
            </a:prstTxWarp>
          </a:bodyPr>
          <a:lstStyle/>
          <a:p>
            <a:pPr algn="ctr">
              <a:buNone/>
            </a:pPr>
            <a:r>
              <a:rPr lang="es-ES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MUCHAS GRACIAS POR SU ATENCIÓN </a:t>
            </a:r>
            <a:endParaRPr lang="es-ES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62"/>
          <a:stretch>
            <a:fillRect/>
          </a:stretch>
        </p:blipFill>
        <p:spPr>
          <a:xfrm>
            <a:off x="4139951" y="116632"/>
            <a:ext cx="5004049" cy="1064987"/>
          </a:xfrm>
          <a:prstGeom prst="rect">
            <a:avLst/>
          </a:prstGeom>
        </p:spPr>
      </p:pic>
      <p:sp>
        <p:nvSpPr>
          <p:cNvPr id="4098" name="AutoShape 2" descr="https://dl-mail.ymail.com/ws/download/mailboxes/@.id==VjN-uddlgNNL9_yw7dAGve_vvDZsoHy1BJCaU3mnKZqILSm_Bycen5EoUBEqL-SN2Us3_tmbZU_QP6bd5QzJLzvu9w/messages/@.id==ALPMx3obpd_lWxAY_Q8TYOiw3Uw/content/parts/@.id==4/raw?appid=YMailNorrin&amp;ymreqid=4c6ea60b-0e1a-1406-1c25-e90002018a00&amp;token=zitEzqOML3j84e6ealFTT5U7-km5qEQF52lp7AcCuBadoESQNoZtkXACYDycWh04_w43FiB8qnbnxmw6PF5ekQHfqffcqX1-hbT_jh_ZNW06y0cZDZK87O4GU8LnZAz6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00" name="AutoShape 4" descr="https://dl-mail.ymail.com/ws/download/mailboxes/@.id==VjN-uddlgNNL9_yw7dAGve_vvDZsoHy1BJCaU3mnKZqILSm_Bycen5EoUBEqL-SN2Us3_tmbZU_QP6bd5QzJLzvu9w/messages/@.id==ALPMx3obpd_lWxAY_Q8TYOiw3Uw/content/parts/@.id==4/raw?appid=YMailNorrin&amp;ymreqid=4c6ea60b-0e1a-1406-1c25-e90002018a00&amp;token=zitEzqOML3j84e6ealFTT5U7-km5qEQF52lp7AcCuBadoESQNoZtkXACYDycWh04_w43FiB8qnbnxmw6PF5ekQHfqffcqX1-hbT_jh_ZNW06y0cZDZK87O4GU8LnZAz6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2809" t="78640" r="33067" b="12961"/>
          <a:stretch>
            <a:fillRect/>
          </a:stretch>
        </p:blipFill>
        <p:spPr bwMode="auto">
          <a:xfrm>
            <a:off x="0" y="2204864"/>
            <a:ext cx="9144000" cy="108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12 Imagen" descr="16557729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136" b="6550"/>
          <a:stretch>
            <a:fillRect/>
          </a:stretch>
        </p:blipFill>
        <p:spPr>
          <a:xfrm>
            <a:off x="2771800" y="3933056"/>
            <a:ext cx="4294437" cy="1383957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35496" y="6525344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"/>
            </a:pP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Elaborado por: Gabriela Nycol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Lagos </a:t>
            </a:r>
            <a:endParaRPr lang="es-ES" sz="1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r las imágenes de orige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4139952" y="2780928"/>
            <a:ext cx="2592288" cy="3168352"/>
          </a:xfrm>
          <a:prstGeom prst="rect">
            <a:avLst/>
          </a:prstGeom>
          <a:noFill/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 l="11809" t="24040" r="9442" b="59733"/>
          <a:stretch>
            <a:fillRect/>
          </a:stretch>
        </p:blipFill>
        <p:spPr bwMode="auto">
          <a:xfrm>
            <a:off x="0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Ver las imágenes de orige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3EFEE"/>
              </a:clrFrom>
              <a:clrTo>
                <a:srgbClr val="F3EF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1340768"/>
            <a:ext cx="1972618" cy="30647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0 CuadroTexto"/>
          <p:cNvSpPr txBox="1"/>
          <p:nvPr/>
        </p:nvSpPr>
        <p:spPr>
          <a:xfrm>
            <a:off x="5292080" y="1772816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 la vida </a:t>
            </a:r>
            <a:endParaRPr lang="es-ES" sz="105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940152" y="1772816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Alimentación </a:t>
            </a:r>
            <a:endParaRPr lang="es-E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932040" y="3356992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Participación  </a:t>
            </a:r>
            <a:endParaRPr lang="es-E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 rot="19930953">
            <a:off x="5737607" y="3653011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s-ES" sz="105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gualdad</a:t>
            </a:r>
            <a:endParaRPr lang="es-ES" sz="105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39952" y="3789040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Salud  </a:t>
            </a:r>
            <a:endParaRPr lang="es-ES" sz="105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 descr="Ver las imágenes de orige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A317"/>
              </a:clrFrom>
              <a:clrTo>
                <a:srgbClr val="FFA317">
                  <a:alpha val="0"/>
                </a:srgbClr>
              </a:clrTo>
            </a:clrChange>
          </a:blip>
          <a:srcRect l="5798" r="32102"/>
          <a:stretch>
            <a:fillRect/>
          </a:stretch>
        </p:blipFill>
        <p:spPr bwMode="auto">
          <a:xfrm>
            <a:off x="6444208" y="1628800"/>
            <a:ext cx="1944216" cy="2880320"/>
          </a:xfrm>
          <a:prstGeom prst="rect">
            <a:avLst/>
          </a:prstGeom>
          <a:noFill/>
        </p:spPr>
      </p:pic>
      <p:sp>
        <p:nvSpPr>
          <p:cNvPr id="18" name="17 CuadroTexto"/>
          <p:cNvSpPr txBox="1"/>
          <p:nvPr/>
        </p:nvSpPr>
        <p:spPr>
          <a:xfrm rot="18918439">
            <a:off x="6552604" y="2832060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Diversión  </a:t>
            </a:r>
            <a:endParaRPr lang="es-E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948264" y="2132856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Desarrollo  </a:t>
            </a:r>
            <a:endParaRPr lang="es-E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331640" y="1700808"/>
            <a:ext cx="1872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¿Sabes donde nacen tus derechos?</a:t>
            </a:r>
            <a:endParaRPr lang="es-E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4" descr="Ver las imágenes de orige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6E2E1"/>
              </a:clrFrom>
              <a:clrTo>
                <a:srgbClr val="E6E2E1">
                  <a:alpha val="0"/>
                </a:srgbClr>
              </a:clrTo>
            </a:clrChange>
          </a:blip>
          <a:srcRect l="50241" t="2568" r="24368" b="15305"/>
          <a:stretch>
            <a:fillRect/>
          </a:stretch>
        </p:blipFill>
        <p:spPr bwMode="auto">
          <a:xfrm rot="423592">
            <a:off x="7625547" y="1697603"/>
            <a:ext cx="1321914" cy="327974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3" name="Picture 6" descr="Ver las imágenes de orige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6E2E1"/>
              </a:clrFrom>
              <a:clrTo>
                <a:srgbClr val="E6E2E1">
                  <a:alpha val="0"/>
                </a:srgbClr>
              </a:clrTo>
            </a:clrChange>
          </a:blip>
          <a:srcRect l="24154" t="2800" r="51021" b="6734"/>
          <a:stretch>
            <a:fillRect/>
          </a:stretch>
        </p:blipFill>
        <p:spPr bwMode="auto">
          <a:xfrm>
            <a:off x="6300192" y="3356992"/>
            <a:ext cx="1368152" cy="3240360"/>
          </a:xfrm>
          <a:prstGeom prst="rect">
            <a:avLst/>
          </a:prstGeom>
          <a:noFill/>
        </p:spPr>
      </p:pic>
      <p:pic>
        <p:nvPicPr>
          <p:cNvPr id="4" name="Picture 8" descr="Ver las imágenes de orige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6E2E1"/>
              </a:clrFrom>
              <a:clrTo>
                <a:srgbClr val="E6E2E1">
                  <a:alpha val="0"/>
                </a:srgbClr>
              </a:clrTo>
            </a:clrChange>
          </a:blip>
          <a:srcRect t="4200" r="79597" b="21601"/>
          <a:stretch>
            <a:fillRect/>
          </a:stretch>
        </p:blipFill>
        <p:spPr bwMode="auto">
          <a:xfrm>
            <a:off x="7740352" y="3284984"/>
            <a:ext cx="1152128" cy="2808312"/>
          </a:xfrm>
          <a:prstGeom prst="rect">
            <a:avLst/>
          </a:prstGeom>
          <a:noFill/>
        </p:spPr>
      </p:pic>
      <p:sp>
        <p:nvSpPr>
          <p:cNvPr id="20" name="19 CuadroTexto"/>
          <p:cNvSpPr txBox="1"/>
          <p:nvPr/>
        </p:nvSpPr>
        <p:spPr>
          <a:xfrm>
            <a:off x="7740352" y="3789040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 Trabajar </a:t>
            </a:r>
            <a:endParaRPr lang="es-E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444208" y="3861048"/>
            <a:ext cx="10081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Educación</a:t>
            </a:r>
            <a:r>
              <a:rPr lang="es-E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es-E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956376" y="2204864"/>
            <a:ext cx="9361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Identidad </a:t>
            </a:r>
            <a:endParaRPr lang="es-E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" name="Picture 10" descr="http://pica.nipic.com/2007-10-26/2007102614490758_2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067" b="41356"/>
          <a:stretch>
            <a:fillRect/>
          </a:stretch>
        </p:blipFill>
        <p:spPr bwMode="auto">
          <a:xfrm>
            <a:off x="3851920" y="4077072"/>
            <a:ext cx="979415" cy="2043608"/>
          </a:xfrm>
          <a:prstGeom prst="rect">
            <a:avLst/>
          </a:prstGeom>
          <a:noFill/>
        </p:spPr>
      </p:pic>
      <p:sp>
        <p:nvSpPr>
          <p:cNvPr id="25" name="24 CuadroTexto"/>
          <p:cNvSpPr txBox="1"/>
          <p:nvPr/>
        </p:nvSpPr>
        <p:spPr>
          <a:xfrm>
            <a:off x="3851920" y="4509120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Protección   </a:t>
            </a:r>
            <a:endParaRPr lang="es-E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25 Flecha derecha"/>
          <p:cNvSpPr/>
          <p:nvPr/>
        </p:nvSpPr>
        <p:spPr>
          <a:xfrm>
            <a:off x="3491880" y="1628800"/>
            <a:ext cx="1944216" cy="1584176"/>
          </a:xfrm>
          <a:prstGeom prst="rightArrow">
            <a:avLst>
              <a:gd name="adj1" fmla="val 53136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atin typeface="Arial" pitchFamily="34" charset="0"/>
                <a:cs typeface="Arial" pitchFamily="34" charset="0"/>
              </a:rPr>
              <a:t>Algunos de tus derechos </a:t>
            </a:r>
            <a:endParaRPr lang="es-E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26 Imagen"/>
          <p:cNvPicPr/>
          <p:nvPr/>
        </p:nvPicPr>
        <p:blipFill rotWithShape="1"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0000" contrast="30000"/>
          </a:blip>
          <a:srcRect l="851" t="4923" r="5161" b="11642"/>
          <a:stretch/>
        </p:blipFill>
        <p:spPr bwMode="auto">
          <a:xfrm>
            <a:off x="251520" y="1412776"/>
            <a:ext cx="1368152" cy="1656184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79512" y="3212976"/>
            <a:ext cx="3672408" cy="3477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Comic Sans MS" pitchFamily="66" charset="0"/>
                <a:cs typeface="Arial" pitchFamily="34" charset="0"/>
              </a:rPr>
              <a:t>En 1989 La Asamblea</a:t>
            </a:r>
          </a:p>
          <a:p>
            <a:pPr algn="just"/>
            <a:r>
              <a:rPr lang="es-ES" sz="2000" dirty="0">
                <a:latin typeface="Comic Sans MS" pitchFamily="66" charset="0"/>
                <a:cs typeface="Arial" pitchFamily="34" charset="0"/>
              </a:rPr>
              <a:t>General de las Naciones</a:t>
            </a:r>
          </a:p>
          <a:p>
            <a:pPr algn="just"/>
            <a:r>
              <a:rPr lang="es-ES" sz="2000" dirty="0">
                <a:latin typeface="Comic Sans MS" pitchFamily="66" charset="0"/>
                <a:cs typeface="Arial" pitchFamily="34" charset="0"/>
              </a:rPr>
              <a:t>Unidas aprobó la Convención</a:t>
            </a:r>
          </a:p>
          <a:p>
            <a:pPr algn="just"/>
            <a:r>
              <a:rPr lang="es-ES" sz="2000" dirty="0">
                <a:latin typeface="Comic Sans MS" pitchFamily="66" charset="0"/>
                <a:cs typeface="Arial" pitchFamily="34" charset="0"/>
              </a:rPr>
              <a:t>sobre los Derechos del Niño</a:t>
            </a:r>
          </a:p>
          <a:p>
            <a:pPr algn="just"/>
            <a:r>
              <a:rPr lang="es-ES" sz="2000" dirty="0">
                <a:latin typeface="Comic Sans MS" pitchFamily="66" charset="0"/>
                <a:cs typeface="Arial" pitchFamily="34" charset="0"/>
              </a:rPr>
              <a:t>(CDN). En Honduras, el 31 de</a:t>
            </a:r>
          </a:p>
          <a:p>
            <a:pPr algn="just"/>
            <a:r>
              <a:rPr lang="es-ES" sz="2000" dirty="0">
                <a:latin typeface="Comic Sans MS" pitchFamily="66" charset="0"/>
                <a:cs typeface="Arial" pitchFamily="34" charset="0"/>
              </a:rPr>
              <a:t>mayo de 1990 se ratificó</a:t>
            </a:r>
          </a:p>
          <a:p>
            <a:pPr algn="just"/>
            <a:r>
              <a:rPr lang="es-ES" sz="2000" dirty="0">
                <a:latin typeface="Comic Sans MS" pitchFamily="66" charset="0"/>
                <a:cs typeface="Arial" pitchFamily="34" charset="0"/>
              </a:rPr>
              <a:t>dicha convención,</a:t>
            </a:r>
          </a:p>
          <a:p>
            <a:pPr algn="just"/>
            <a:r>
              <a:rPr lang="es-ES" sz="2000" dirty="0">
                <a:latin typeface="Comic Sans MS" pitchFamily="66" charset="0"/>
                <a:cs typeface="Arial" pitchFamily="34" charset="0"/>
              </a:rPr>
              <a:t>asegurando de esa manera</a:t>
            </a:r>
          </a:p>
          <a:p>
            <a:pPr algn="just"/>
            <a:r>
              <a:rPr lang="es-ES" sz="2000" dirty="0">
                <a:latin typeface="Comic Sans MS" pitchFamily="66" charset="0"/>
                <a:cs typeface="Arial" pitchFamily="34" charset="0"/>
              </a:rPr>
              <a:t>el respeto y cumplimiento de</a:t>
            </a:r>
          </a:p>
          <a:p>
            <a:pPr algn="just"/>
            <a:r>
              <a:rPr lang="es-ES" sz="2000" dirty="0">
                <a:latin typeface="Comic Sans MS" pitchFamily="66" charset="0"/>
                <a:cs typeface="Arial" pitchFamily="34" charset="0"/>
              </a:rPr>
              <a:t>los derechos de los niños,</a:t>
            </a:r>
          </a:p>
          <a:p>
            <a:pPr algn="just"/>
            <a:r>
              <a:rPr lang="es-ES" sz="2000" dirty="0">
                <a:latin typeface="Comic Sans MS" pitchFamily="66" charset="0"/>
                <a:cs typeface="Arial" pitchFamily="34" charset="0"/>
              </a:rPr>
              <a:t>niñas y adolescentes.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5759624" y="6611779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"/>
            </a:pP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Elaborado por: Gabriela Nycol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Lagos </a:t>
            </a:r>
            <a:endParaRPr lang="es-ES" sz="1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Juega y Aprende 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9869" t="12829" r="39122" b="18704"/>
          <a:stretch>
            <a:fillRect/>
          </a:stretch>
        </p:blipFill>
        <p:spPr bwMode="auto">
          <a:xfrm>
            <a:off x="179512" y="1484784"/>
            <a:ext cx="460851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2301" t="9976" r="14520" b="15851"/>
          <a:stretch>
            <a:fillRect/>
          </a:stretch>
        </p:blipFill>
        <p:spPr bwMode="auto">
          <a:xfrm>
            <a:off x="6804248" y="1484784"/>
            <a:ext cx="201622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alumno-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348880"/>
            <a:ext cx="2348287" cy="2304256"/>
          </a:xfrm>
          <a:prstGeom prst="rect">
            <a:avLst/>
          </a:prstGeom>
        </p:spPr>
      </p:pic>
      <p:pic>
        <p:nvPicPr>
          <p:cNvPr id="6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632"/>
            <a:ext cx="2342991" cy="620687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79512" y="645333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"/>
            </a:pP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Elaborado por: Gabriela Nycol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Lagos </a:t>
            </a:r>
            <a:endParaRPr lang="es-ES" sz="1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6E0CA"/>
              </a:clrFrom>
              <a:clrTo>
                <a:srgbClr val="F6E0CA">
                  <a:alpha val="0"/>
                </a:srgbClr>
              </a:clrTo>
            </a:clrChange>
            <a:lum bright="10000"/>
          </a:blip>
          <a:srcRect l="35660" t="42792" r="7284" b="14416"/>
          <a:stretch>
            <a:fillRect/>
          </a:stretch>
        </p:blipFill>
        <p:spPr bwMode="auto">
          <a:xfrm>
            <a:off x="179512" y="3095434"/>
            <a:ext cx="4716016" cy="376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3024336" cy="295232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es-ES" sz="3400" dirty="0" smtClean="0"/>
              <a:t>  </a:t>
            </a:r>
            <a:r>
              <a:rPr lang="es-ES" sz="2300" dirty="0" smtClean="0">
                <a:latin typeface="Comic Sans MS" pitchFamily="66" charset="0"/>
                <a:cs typeface="Arial" pitchFamily="34" charset="0"/>
              </a:rPr>
              <a:t>Trabajo Infantil: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s-ES" sz="2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cs typeface="Arial" pitchFamily="34" charset="0"/>
              </a:rPr>
              <a:t>El término "trabajo infantil” suele definirse como todo trabajo que priva a los niños de su niñez, su potencial y su dignidad, y que es perjudicial para su desarrollo físico y psicológico</a:t>
            </a:r>
            <a:r>
              <a:rPr lang="es-ES" sz="20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.</a:t>
            </a:r>
            <a:endParaRPr lang="es-ES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13909" t="16480" r="11017" b="67560"/>
          <a:stretch>
            <a:fillRect/>
          </a:stretch>
        </p:blipFill>
        <p:spPr bwMode="auto">
          <a:xfrm>
            <a:off x="0" y="18316"/>
            <a:ext cx="9144000" cy="132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6228184" y="3284984"/>
            <a:ext cx="2376264" cy="230832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dirty="0" smtClean="0">
                <a:latin typeface="Comic Sans MS" pitchFamily="66" charset="0"/>
              </a:rPr>
              <a:t>A los niños y</a:t>
            </a:r>
          </a:p>
          <a:p>
            <a:pPr algn="ctr">
              <a:lnSpc>
                <a:spcPct val="150000"/>
              </a:lnSpc>
            </a:pPr>
            <a:r>
              <a:rPr lang="es-ES" sz="1600" dirty="0" smtClean="0">
                <a:latin typeface="Comic Sans MS" pitchFamily="66" charset="0"/>
              </a:rPr>
              <a:t>niñas nos encanta</a:t>
            </a:r>
          </a:p>
          <a:p>
            <a:pPr algn="ctr">
              <a:lnSpc>
                <a:spcPct val="150000"/>
              </a:lnSpc>
            </a:pPr>
            <a:r>
              <a:rPr lang="es-ES" sz="1600" dirty="0" smtClean="0">
                <a:latin typeface="Comic Sans MS" pitchFamily="66" charset="0"/>
              </a:rPr>
              <a:t>jugar, aprender y</a:t>
            </a:r>
          </a:p>
          <a:p>
            <a:pPr algn="ctr">
              <a:lnSpc>
                <a:spcPct val="150000"/>
              </a:lnSpc>
            </a:pPr>
            <a:r>
              <a:rPr lang="es-ES" sz="1600" dirty="0" smtClean="0">
                <a:latin typeface="Comic Sans MS" pitchFamily="66" charset="0"/>
              </a:rPr>
              <a:t>ayudar a los demás,</a:t>
            </a:r>
          </a:p>
          <a:p>
            <a:pPr algn="ctr">
              <a:lnSpc>
                <a:spcPct val="150000"/>
              </a:lnSpc>
            </a:pPr>
            <a:r>
              <a:rPr lang="es-ES" sz="1600" dirty="0" smtClean="0">
                <a:latin typeface="Comic Sans MS" pitchFamily="66" charset="0"/>
              </a:rPr>
              <a:t>así nos preparamos</a:t>
            </a:r>
          </a:p>
          <a:p>
            <a:pPr algn="ctr">
              <a:lnSpc>
                <a:spcPct val="150000"/>
              </a:lnSpc>
            </a:pPr>
            <a:r>
              <a:rPr lang="es-ES" sz="1600" dirty="0" smtClean="0">
                <a:latin typeface="Comic Sans MS" pitchFamily="66" charset="0"/>
              </a:rPr>
              <a:t>para el futuro</a:t>
            </a:r>
            <a:endParaRPr lang="es-ES" sz="1600" dirty="0">
              <a:latin typeface="Comic Sans MS" pitchFamily="66" charset="0"/>
            </a:endParaRPr>
          </a:p>
        </p:txBody>
      </p:sp>
      <p:pic>
        <p:nvPicPr>
          <p:cNvPr id="8" name="7 Imagen" descr="Ninos-Saltando-Comba-7344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412776"/>
            <a:ext cx="3203848" cy="1433722"/>
          </a:xfrm>
          <a:prstGeom prst="rect">
            <a:avLst/>
          </a:prstGeom>
        </p:spPr>
      </p:pic>
      <p:pic>
        <p:nvPicPr>
          <p:cNvPr id="12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021288"/>
            <a:ext cx="2342991" cy="620687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323528" y="6525344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"/>
            </a:pP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Elaborado por: Gabriela Nycol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Lagos </a:t>
            </a:r>
            <a:endParaRPr lang="es-ES" sz="1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flipH="1">
            <a:off x="1115616" y="1700808"/>
            <a:ext cx="33843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 smtClean="0"/>
              <a:t>"</a:t>
            </a:r>
            <a:r>
              <a:rPr lang="es-ES" sz="2000" dirty="0" smtClean="0">
                <a:latin typeface="Comic Sans MS" pitchFamily="66" charset="0"/>
              </a:rPr>
              <a:t>Ahora es tu tiempo de prepararte para cuando</a:t>
            </a:r>
          </a:p>
          <a:p>
            <a:pPr algn="ctr"/>
            <a:r>
              <a:rPr lang="es-ES" sz="2000" dirty="0" smtClean="0">
                <a:latin typeface="Comic Sans MS" pitchFamily="66" charset="0"/>
              </a:rPr>
              <a:t>seas grande, si te preparas desde niño tendrás un</a:t>
            </a:r>
          </a:p>
          <a:p>
            <a:pPr algn="ctr"/>
            <a:r>
              <a:rPr lang="es-ES" sz="2000" dirty="0" smtClean="0">
                <a:latin typeface="Comic Sans MS" pitchFamily="66" charset="0"/>
              </a:rPr>
              <a:t>mejor futuro. Por eso es importante que vayas a la</a:t>
            </a:r>
          </a:p>
          <a:p>
            <a:pPr algn="ctr"/>
            <a:r>
              <a:rPr lang="es-ES" sz="2000" dirty="0" smtClean="0">
                <a:latin typeface="Comic Sans MS" pitchFamily="66" charset="0"/>
              </a:rPr>
              <a:t>escuela y juegues, compartas con otros niños y</a:t>
            </a:r>
          </a:p>
          <a:p>
            <a:pPr algn="ctr"/>
            <a:r>
              <a:rPr lang="es-ES" sz="2000" dirty="0" smtClean="0">
                <a:latin typeface="Comic Sans MS" pitchFamily="66" charset="0"/>
              </a:rPr>
              <a:t>niñas, además ayudar en los quehaceres del</a:t>
            </a:r>
          </a:p>
          <a:p>
            <a:pPr algn="ctr"/>
            <a:r>
              <a:rPr lang="es-ES" sz="2000" dirty="0" smtClean="0">
                <a:latin typeface="Comic Sans MS" pitchFamily="66" charset="0"/>
              </a:rPr>
              <a:t>hogar".</a:t>
            </a:r>
            <a:endParaRPr lang="es-ES" sz="2000" dirty="0">
              <a:latin typeface="Comic Sans MS" pitchFamily="66" charset="0"/>
            </a:endParaRPr>
          </a:p>
        </p:txBody>
      </p:sp>
      <p:pic>
        <p:nvPicPr>
          <p:cNvPr id="6" name="5 Imagen" descr="Nino-Haciendo-Tarea-7343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3284984"/>
            <a:ext cx="2002532" cy="2403038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5292080" y="1196752"/>
            <a:ext cx="3384376" cy="1754326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dirty="0" smtClean="0">
                <a:latin typeface="Comic Sans MS" pitchFamily="66" charset="0"/>
              </a:rPr>
              <a:t>Pero existe una</a:t>
            </a:r>
          </a:p>
          <a:p>
            <a:pPr algn="ctr"/>
            <a:r>
              <a:rPr lang="es-ES" dirty="0" smtClean="0">
                <a:latin typeface="Comic Sans MS" pitchFamily="66" charset="0"/>
              </a:rPr>
              <a:t>amenaza que te</a:t>
            </a:r>
          </a:p>
          <a:p>
            <a:pPr algn="ctr"/>
            <a:r>
              <a:rPr lang="es-ES" dirty="0" smtClean="0">
                <a:latin typeface="Comic Sans MS" pitchFamily="66" charset="0"/>
              </a:rPr>
              <a:t>quita la oportunidad</a:t>
            </a:r>
          </a:p>
          <a:p>
            <a:pPr algn="ctr"/>
            <a:r>
              <a:rPr lang="es-ES" dirty="0" smtClean="0">
                <a:latin typeface="Comic Sans MS" pitchFamily="66" charset="0"/>
              </a:rPr>
              <a:t>de prepararte para</a:t>
            </a:r>
          </a:p>
          <a:p>
            <a:pPr algn="ctr"/>
            <a:r>
              <a:rPr lang="es-ES" dirty="0" smtClean="0">
                <a:latin typeface="Comic Sans MS" pitchFamily="66" charset="0"/>
              </a:rPr>
              <a:t>tu vida y se llama</a:t>
            </a:r>
          </a:p>
          <a:p>
            <a:pPr algn="ctr"/>
            <a:r>
              <a:rPr lang="es-ES" dirty="0" smtClean="0">
                <a:latin typeface="Comic Sans MS" pitchFamily="66" charset="0"/>
              </a:rPr>
              <a:t>Trabajo Infantil</a:t>
            </a:r>
            <a:endParaRPr lang="es-ES" sz="2000" dirty="0">
              <a:latin typeface="Comic Sans MS" pitchFamily="66" charset="0"/>
            </a:endParaRPr>
          </a:p>
        </p:txBody>
      </p:sp>
      <p:pic>
        <p:nvPicPr>
          <p:cNvPr id="8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632"/>
            <a:ext cx="2342991" cy="620687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323528" y="645333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"/>
            </a:pP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Elaborado por: Gabriela Nycol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Lagos </a:t>
            </a:r>
            <a:endParaRPr lang="es-ES" sz="1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95536" y="260648"/>
            <a:ext cx="4038600" cy="2620887"/>
          </a:xfrm>
        </p:spPr>
        <p:txBody>
          <a:bodyPr/>
          <a:lstStyle/>
          <a:p>
            <a:pPr>
              <a:buClr>
                <a:srgbClr val="C00000"/>
              </a:buClr>
              <a:buNone/>
            </a:pPr>
            <a:r>
              <a:rPr lang="es-ES" sz="2000" dirty="0" smtClean="0">
                <a:latin typeface="Comic Sans MS" pitchFamily="66" charset="0"/>
              </a:rPr>
              <a:t>El trabajo infantil hace que los niños y niñas</a:t>
            </a:r>
            <a:r>
              <a:rPr lang="es-ES" dirty="0" smtClean="0"/>
              <a:t>:</a:t>
            </a:r>
          </a:p>
          <a:p>
            <a:pPr>
              <a:buClr>
                <a:srgbClr val="C00000"/>
              </a:buClr>
              <a:buFont typeface="Wingdings" pitchFamily="2" charset="2"/>
              <a:buChar char="L"/>
            </a:pPr>
            <a:r>
              <a:rPr lang="es-ES" sz="2000" dirty="0" smtClean="0">
                <a:latin typeface="Comic Sans MS" pitchFamily="66" charset="0"/>
              </a:rPr>
              <a:t>Dejen de ir a la escuela.</a:t>
            </a:r>
          </a:p>
          <a:p>
            <a:pPr>
              <a:buClr>
                <a:srgbClr val="C00000"/>
              </a:buClr>
              <a:buFont typeface="Wingdings" pitchFamily="2" charset="2"/>
              <a:buChar char="L"/>
            </a:pPr>
            <a:r>
              <a:rPr lang="es-ES" sz="2000" dirty="0" smtClean="0">
                <a:latin typeface="Comic Sans MS" pitchFamily="66" charset="0"/>
              </a:rPr>
              <a:t>Vayan a la escuela cansados por hacer trabajos pesados.</a:t>
            </a:r>
          </a:p>
          <a:p>
            <a:pPr>
              <a:buClr>
                <a:srgbClr val="C00000"/>
              </a:buClr>
              <a:buFont typeface="Wingdings" pitchFamily="2" charset="2"/>
              <a:buChar char="L"/>
            </a:pPr>
            <a:r>
              <a:rPr lang="es-ES" sz="2000" dirty="0" smtClean="0">
                <a:latin typeface="Comic Sans MS" pitchFamily="66" charset="0"/>
              </a:rPr>
              <a:t>Sufran lesiones, enfermedades o maltratos.</a:t>
            </a:r>
            <a:endParaRPr lang="es-ES" sz="2000" dirty="0">
              <a:latin typeface="Comic Sans MS" pitchFamily="66" charset="0"/>
            </a:endParaRPr>
          </a:p>
        </p:txBody>
      </p:sp>
      <p:pic>
        <p:nvPicPr>
          <p:cNvPr id="5" name="4 Marcador de contenido" descr="RTARqBbnc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5536" y="2780928"/>
            <a:ext cx="2127623" cy="2553147"/>
          </a:xfrm>
        </p:spPr>
      </p:pic>
      <p:sp>
        <p:nvSpPr>
          <p:cNvPr id="9" name="8 Nube"/>
          <p:cNvSpPr/>
          <p:nvPr/>
        </p:nvSpPr>
        <p:spPr>
          <a:xfrm>
            <a:off x="5759624" y="260648"/>
            <a:ext cx="3384376" cy="2664296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latin typeface="Comic Sans MS" pitchFamily="66" charset="0"/>
              </a:rPr>
              <a:t>Además </a:t>
            </a:r>
            <a:r>
              <a:rPr lang="es-ES" sz="1400" dirty="0" smtClean="0">
                <a:latin typeface="Comic Sans MS" pitchFamily="66" charset="0"/>
              </a:rPr>
              <a:t>cuando trabajo,</a:t>
            </a:r>
          </a:p>
          <a:p>
            <a:pPr algn="ctr"/>
            <a:r>
              <a:rPr lang="es-ES" sz="1400" dirty="0" smtClean="0">
                <a:latin typeface="Comic Sans MS" pitchFamily="66" charset="0"/>
              </a:rPr>
              <a:t>pierdo el derecho a jugar,</a:t>
            </a:r>
          </a:p>
          <a:p>
            <a:pPr algn="ctr"/>
            <a:r>
              <a:rPr lang="es-ES" sz="1400" dirty="0" smtClean="0">
                <a:latin typeface="Comic Sans MS" pitchFamily="66" charset="0"/>
              </a:rPr>
              <a:t>a divertirme y a participar</a:t>
            </a:r>
          </a:p>
          <a:p>
            <a:pPr algn="ctr"/>
            <a:r>
              <a:rPr lang="es-ES" sz="1400" dirty="0" smtClean="0">
                <a:latin typeface="Comic Sans MS" pitchFamily="66" charset="0"/>
              </a:rPr>
              <a:t>en las actividades de la</a:t>
            </a:r>
          </a:p>
          <a:p>
            <a:pPr algn="ctr"/>
            <a:r>
              <a:rPr lang="es-ES" sz="1400" dirty="0" smtClean="0">
                <a:latin typeface="Comic Sans MS" pitchFamily="66" charset="0"/>
              </a:rPr>
              <a:t>comunidad.</a:t>
            </a:r>
            <a:endParaRPr lang="es-ES" sz="1600" dirty="0" smtClean="0">
              <a:latin typeface="Comic Sans MS" pitchFamily="66" charset="0"/>
            </a:endParaRPr>
          </a:p>
        </p:txBody>
      </p:sp>
      <p:pic>
        <p:nvPicPr>
          <p:cNvPr id="10" name="9 Imagen" descr="290c540f12103cc8c48d1279165609f3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1920" y="692696"/>
            <a:ext cx="2232248" cy="2232248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4DDC7"/>
              </a:clrFrom>
              <a:clrTo>
                <a:srgbClr val="F4DDC7">
                  <a:alpha val="0"/>
                </a:srgbClr>
              </a:clrTo>
            </a:clrChange>
          </a:blip>
          <a:srcRect l="11025" t="26040" r="49076" b="16001"/>
          <a:stretch>
            <a:fillRect/>
          </a:stretch>
        </p:blipFill>
        <p:spPr bwMode="auto">
          <a:xfrm>
            <a:off x="4932040" y="2924944"/>
            <a:ext cx="377687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Nube"/>
          <p:cNvSpPr/>
          <p:nvPr/>
        </p:nvSpPr>
        <p:spPr>
          <a:xfrm>
            <a:off x="2483768" y="3212976"/>
            <a:ext cx="2592288" cy="1512168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Comic Sans MS" pitchFamily="66" charset="0"/>
              </a:rPr>
              <a:t>Por ello, si eres menor de</a:t>
            </a:r>
          </a:p>
          <a:p>
            <a:pPr algn="ctr"/>
            <a:r>
              <a:rPr lang="es-ES" sz="1400" dirty="0" smtClean="0">
                <a:latin typeface="Comic Sans MS" pitchFamily="66" charset="0"/>
              </a:rPr>
              <a:t>14 años</a:t>
            </a:r>
          </a:p>
          <a:p>
            <a:pPr algn="ctr"/>
            <a:r>
              <a:rPr lang="es-ES" sz="1400" dirty="0" smtClean="0">
                <a:latin typeface="Comic Sans MS" pitchFamily="66" charset="0"/>
              </a:rPr>
              <a:t>NO DEBES TRABAJAR</a:t>
            </a:r>
            <a:endParaRPr lang="es-ES" sz="1400" dirty="0">
              <a:latin typeface="Comic Sans MS" pitchFamily="66" charset="0"/>
            </a:endParaRPr>
          </a:p>
        </p:txBody>
      </p:sp>
      <p:pic>
        <p:nvPicPr>
          <p:cNvPr id="8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237313"/>
            <a:ext cx="2342991" cy="620687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251520" y="6381328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"/>
            </a:pP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Elaborado por: Gabriela Nycol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Lagos </a:t>
            </a:r>
            <a:endParaRPr lang="es-ES" sz="1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Juega y Aprende 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9171" t="18535" r="8811" b="7293"/>
          <a:stretch>
            <a:fillRect/>
          </a:stretch>
        </p:blipFill>
        <p:spPr bwMode="auto">
          <a:xfrm>
            <a:off x="0" y="1124744"/>
            <a:ext cx="5940152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Marcador de contenido" descr="gif animado.gif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1988" y="2060848"/>
            <a:ext cx="3962012" cy="2592288"/>
          </a:xfrm>
        </p:spPr>
      </p:pic>
      <p:pic>
        <p:nvPicPr>
          <p:cNvPr id="8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009" y="0"/>
            <a:ext cx="2342991" cy="620687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0" y="6611779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"/>
            </a:pP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Elaborado por: Gabriela Nycol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Lagos </a:t>
            </a:r>
            <a:endParaRPr lang="es-ES" sz="1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boy_reading_a_book_animation_2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1268760"/>
            <a:ext cx="3094559" cy="1872208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7544" y="2276872"/>
            <a:ext cx="3960440" cy="4581128"/>
          </a:xfrm>
        </p:spPr>
        <p:txBody>
          <a:bodyPr>
            <a:normAutofit/>
          </a:bodyPr>
          <a:lstStyle/>
          <a:p>
            <a:endParaRPr lang="es-ES" sz="1600" dirty="0" smtClean="0">
              <a:latin typeface="Comic Sans MS" pitchFamily="66" charset="0"/>
            </a:endParaRPr>
          </a:p>
          <a:p>
            <a:pPr marL="87313" indent="-3175">
              <a:buNone/>
            </a:pPr>
            <a:r>
              <a:rPr lang="es-ES" sz="1800" b="1" dirty="0" smtClean="0">
                <a:latin typeface="Comic Sans MS" pitchFamily="66" charset="0"/>
              </a:rPr>
              <a:t>Las labores de la casa NO son trabajo infantil, siempre y cuando estas:</a:t>
            </a:r>
          </a:p>
          <a:p>
            <a:pPr marL="82550" indent="-80963">
              <a:lnSpc>
                <a:spcPct val="170000"/>
              </a:lnSpc>
            </a:pPr>
            <a:r>
              <a:rPr lang="es-ES" sz="1400" dirty="0" smtClean="0">
                <a:latin typeface="Comic Sans MS" pitchFamily="66" charset="0"/>
              </a:rPr>
              <a:t>Sean adecuadas a tu edad y </a:t>
            </a:r>
            <a:r>
              <a:rPr lang="es-ES" sz="1600" dirty="0" smtClean="0">
                <a:latin typeface="Comic Sans MS" pitchFamily="66" charset="0"/>
              </a:rPr>
              <a:t>fuerza.</a:t>
            </a:r>
          </a:p>
          <a:p>
            <a:pPr marL="82550" indent="-80963">
              <a:lnSpc>
                <a:spcPct val="170000"/>
              </a:lnSpc>
            </a:pPr>
            <a:r>
              <a:rPr lang="es-ES" sz="1600" dirty="0" smtClean="0">
                <a:latin typeface="Comic Sans MS" pitchFamily="66" charset="0"/>
              </a:rPr>
              <a:t>No te expongan a salir herido o hacerte daño.</a:t>
            </a:r>
          </a:p>
          <a:p>
            <a:pPr marL="82550" indent="-80963">
              <a:lnSpc>
                <a:spcPct val="170000"/>
              </a:lnSpc>
            </a:pPr>
            <a:r>
              <a:rPr lang="es-ES" sz="1600" dirty="0" smtClean="0">
                <a:latin typeface="Comic Sans MS" pitchFamily="66" charset="0"/>
              </a:rPr>
              <a:t>Sean vigiladas por un adulto para no lastimarte.</a:t>
            </a:r>
          </a:p>
          <a:p>
            <a:pPr marL="82550" indent="-80963">
              <a:lnSpc>
                <a:spcPct val="170000"/>
              </a:lnSpc>
            </a:pPr>
            <a:r>
              <a:rPr lang="es-ES" sz="1600" dirty="0" smtClean="0">
                <a:latin typeface="Comic Sans MS" pitchFamily="66" charset="0"/>
              </a:rPr>
              <a:t>No te impidan ir a la escuela.</a:t>
            </a:r>
            <a:endParaRPr lang="es-ES" sz="1600" dirty="0">
              <a:latin typeface="Comic Sans MS" pitchFamily="66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 l="13384" t="14800" r="12067" b="69240"/>
          <a:stretch>
            <a:fillRect/>
          </a:stretch>
        </p:blipFill>
        <p:spPr bwMode="auto">
          <a:xfrm>
            <a:off x="1" y="0"/>
            <a:ext cx="9144000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Nube"/>
          <p:cNvSpPr/>
          <p:nvPr/>
        </p:nvSpPr>
        <p:spPr>
          <a:xfrm>
            <a:off x="4716016" y="2564904"/>
            <a:ext cx="4427984" cy="3384376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2689225" algn="l"/>
              </a:tabLst>
            </a:pPr>
            <a:r>
              <a:rPr lang="es-ES" sz="1600" dirty="0" smtClean="0">
                <a:latin typeface="Comic Sans MS" pitchFamily="66" charset="0"/>
              </a:rPr>
              <a:t>Los deberes de la casa son una parte</a:t>
            </a:r>
          </a:p>
          <a:p>
            <a:pPr algn="ctr">
              <a:tabLst>
                <a:tab pos="2689225" algn="l"/>
              </a:tabLst>
            </a:pPr>
            <a:r>
              <a:rPr lang="es-ES" sz="1600" dirty="0" smtClean="0">
                <a:latin typeface="Comic Sans MS" pitchFamily="66" charset="0"/>
              </a:rPr>
              <a:t>fundamental de la vida familiar que</a:t>
            </a:r>
          </a:p>
          <a:p>
            <a:pPr algn="ctr">
              <a:tabLst>
                <a:tab pos="2689225" algn="l"/>
              </a:tabLst>
            </a:pPr>
            <a:r>
              <a:rPr lang="es-ES" sz="1600" dirty="0" smtClean="0">
                <a:latin typeface="Comic Sans MS" pitchFamily="66" charset="0"/>
              </a:rPr>
              <a:t>contribuyen a tu desarrollo mediante</a:t>
            </a:r>
          </a:p>
          <a:p>
            <a:pPr algn="ctr">
              <a:tabLst>
                <a:tab pos="2689225" algn="l"/>
              </a:tabLst>
            </a:pPr>
            <a:r>
              <a:rPr lang="es-ES" sz="1600" dirty="0" smtClean="0">
                <a:latin typeface="Comic Sans MS" pitchFamily="66" charset="0"/>
              </a:rPr>
              <a:t>la enseñanza de valores,</a:t>
            </a:r>
          </a:p>
          <a:p>
            <a:pPr algn="ctr">
              <a:tabLst>
                <a:tab pos="2689225" algn="l"/>
              </a:tabLst>
            </a:pPr>
            <a:r>
              <a:rPr lang="es-ES" sz="1600" dirty="0" smtClean="0">
                <a:latin typeface="Comic Sans MS" pitchFamily="66" charset="0"/>
              </a:rPr>
              <a:t>responsabilidad y habilidades</a:t>
            </a:r>
          </a:p>
          <a:p>
            <a:pPr algn="ctr">
              <a:tabLst>
                <a:tab pos="2689225" algn="l"/>
              </a:tabLst>
            </a:pPr>
            <a:r>
              <a:rPr lang="es-ES" sz="1600" dirty="0" smtClean="0">
                <a:latin typeface="Comic Sans MS" pitchFamily="66" charset="0"/>
              </a:rPr>
              <a:t>necesarias para la vida.</a:t>
            </a:r>
            <a:endParaRPr lang="es-ES" sz="1600" dirty="0">
              <a:latin typeface="Comic Sans MS" pitchFamily="66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1556792"/>
            <a:ext cx="5580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 si en casa me ponen a hacer oficio</a:t>
            </a:r>
          </a:p>
          <a:p>
            <a:pPr algn="ctr"/>
            <a:r>
              <a:rPr lang="es-E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¿es trabajo infantil?</a:t>
            </a:r>
            <a:endParaRPr lang="es-E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2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021288"/>
            <a:ext cx="2342991" cy="620687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251520" y="6453336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"/>
            </a:pP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Elaborado por: Gabriela Nycol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000" b="1" i="1" dirty="0" smtClean="0">
                <a:latin typeface="Arial" pitchFamily="34" charset="0"/>
                <a:cs typeface="Arial" pitchFamily="34" charset="0"/>
              </a:rPr>
              <a:t>Lagos </a:t>
            </a:r>
            <a:endParaRPr lang="es-ES" sz="1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DE28F5BD4E6914D80357F160A057FFA" ma:contentTypeVersion="10" ma:contentTypeDescription="Crear nuevo documento." ma:contentTypeScope="" ma:versionID="2bfef94691b18f1e48f8d7273a607cb8">
  <xsd:schema xmlns:xsd="http://www.w3.org/2001/XMLSchema" xmlns:xs="http://www.w3.org/2001/XMLSchema" xmlns:p="http://schemas.microsoft.com/office/2006/metadata/properties" xmlns:ns2="5ac9d833-11ba-497e-aa66-aa35bc8336bc" xmlns:ns3="cde309e8-7dea-44cc-8b99-e57d2e8cf6d9" targetNamespace="http://schemas.microsoft.com/office/2006/metadata/properties" ma:root="true" ma:fieldsID="c466d2d323ad9519c018fe2f8e614fe0" ns2:_="" ns3:_="">
    <xsd:import namespace="5ac9d833-11ba-497e-aa66-aa35bc8336bc"/>
    <xsd:import namespace="cde309e8-7dea-44cc-8b99-e57d2e8cf6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c9d833-11ba-497e-aa66-aa35bc8336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09e8-7dea-44cc-8b99-e57d2e8cf6d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9307C1C-E7B5-4B13-98C4-F34B7515E497}"/>
</file>

<file path=customXml/itemProps2.xml><?xml version="1.0" encoding="utf-8"?>
<ds:datastoreItem xmlns:ds="http://schemas.openxmlformats.org/officeDocument/2006/customXml" ds:itemID="{7DF154E3-E336-49C0-914D-35AB6F53BDEB}"/>
</file>

<file path=customXml/itemProps3.xml><?xml version="1.0" encoding="utf-8"?>
<ds:datastoreItem xmlns:ds="http://schemas.openxmlformats.org/officeDocument/2006/customXml" ds:itemID="{C59560D4-89CF-41D6-B725-AFB09E4994A4}"/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1184</Words>
  <Application>Microsoft Office PowerPoint</Application>
  <PresentationFormat>Presentación en pantalla (4:3)</PresentationFormat>
  <Paragraphs>189</Paragraphs>
  <Slides>20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COMITÉ CONTRA EL TRABAJO INFANTIL (CLC) </vt:lpstr>
      <vt:lpstr>Diapositiva 2</vt:lpstr>
      <vt:lpstr>Diapositiva 3</vt:lpstr>
      <vt:lpstr>Juega y Aprende </vt:lpstr>
      <vt:lpstr>Diapositiva 5</vt:lpstr>
      <vt:lpstr>Diapositiva 6</vt:lpstr>
      <vt:lpstr>Diapositiva 7</vt:lpstr>
      <vt:lpstr>Juega y Aprende </vt:lpstr>
      <vt:lpstr>Diapositiva 9</vt:lpstr>
      <vt:lpstr>Diapositiva 10</vt:lpstr>
      <vt:lpstr>Diapositiva 11</vt:lpstr>
      <vt:lpstr>Diapositiva 12</vt:lpstr>
      <vt:lpstr>Los riesgos del trabajo infantil</vt:lpstr>
      <vt:lpstr>Diapositiva 14</vt:lpstr>
      <vt:lpstr>Diapositiva 15</vt:lpstr>
      <vt:lpstr>Juega y Aprende </vt:lpstr>
      <vt:lpstr>Diapositiva 17</vt:lpstr>
      <vt:lpstr>Diapositiva 18</vt:lpstr>
      <vt:lpstr>Lo que aprendí sobre el trabajo infantil</vt:lpstr>
      <vt:lpstr>Diapositiva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COMITÉ CONTRA EL TRABAJO INFANTIL( CLC)</dc:title>
  <dc:creator>yeny_morales</dc:creator>
  <cp:lastModifiedBy>yeny_morales</cp:lastModifiedBy>
  <cp:revision>74</cp:revision>
  <dcterms:created xsi:type="dcterms:W3CDTF">2018-06-19T21:59:39Z</dcterms:created>
  <dcterms:modified xsi:type="dcterms:W3CDTF">2018-08-02T17:32:12Z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0x0101004DE28F5BD4E6914D80357F160A057FFA</vt:lpwstr>
  </property>
</Properties>
</file>