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sldIdLst>
    <p:sldId id="256" r:id="rId2"/>
    <p:sldId id="257" r:id="rId3"/>
    <p:sldId id="258" r:id="rId4"/>
    <p:sldId id="262" r:id="rId5"/>
    <p:sldId id="259" r:id="rId6"/>
    <p:sldId id="260" r:id="rId7"/>
    <p:sldId id="263" r:id="rId8"/>
    <p:sldId id="264" r:id="rId9"/>
    <p:sldId id="278" r:id="rId10"/>
    <p:sldId id="265" r:id="rId11"/>
    <p:sldId id="271" r:id="rId12"/>
    <p:sldId id="272" r:id="rId13"/>
    <p:sldId id="273" r:id="rId14"/>
    <p:sldId id="274" r:id="rId15"/>
    <p:sldId id="275" r:id="rId16"/>
    <p:sldId id="276" r:id="rId17"/>
    <p:sldId id="277" r:id="rId18"/>
    <p:sldId id="268" r:id="rId19"/>
    <p:sldId id="279" r:id="rId20"/>
  </p:sldIdLst>
  <p:sldSz cx="12192000" cy="6858000"/>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2F8EB9D-ACD9-467C-80E9-BA754C97F9C0}" type="datetimeFigureOut">
              <a:rPr lang="es-HN" smtClean="0"/>
              <a:t>02/11/2017</a:t>
            </a:fld>
            <a:endParaRPr lang="es-HN"/>
          </a:p>
        </p:txBody>
      </p:sp>
      <p:sp>
        <p:nvSpPr>
          <p:cNvPr id="5" name="Footer Placeholder 4"/>
          <p:cNvSpPr>
            <a:spLocks noGrp="1"/>
          </p:cNvSpPr>
          <p:nvPr>
            <p:ph type="ftr" sz="quarter" idx="11"/>
          </p:nvPr>
        </p:nvSpPr>
        <p:spPr>
          <a:xfrm>
            <a:off x="2692397" y="5037663"/>
            <a:ext cx="5214635" cy="279400"/>
          </a:xfrm>
        </p:spPr>
        <p:txBody>
          <a:bodyPr/>
          <a:lstStyle/>
          <a:p>
            <a:endParaRPr lang="es-HN"/>
          </a:p>
        </p:txBody>
      </p:sp>
      <p:sp>
        <p:nvSpPr>
          <p:cNvPr id="6" name="Slide Number Placeholder 5"/>
          <p:cNvSpPr>
            <a:spLocks noGrp="1"/>
          </p:cNvSpPr>
          <p:nvPr>
            <p:ph type="sldNum" sz="quarter" idx="12"/>
          </p:nvPr>
        </p:nvSpPr>
        <p:spPr>
          <a:xfrm>
            <a:off x="8956900" y="5037663"/>
            <a:ext cx="551167" cy="279400"/>
          </a:xfrm>
        </p:spPr>
        <p:txBody>
          <a:bodyPr/>
          <a:lstStyle/>
          <a:p>
            <a:fld id="{9CFAB4E3-B69F-45E9-BE93-001845BC5433}" type="slidenum">
              <a:rPr lang="es-HN" smtClean="0"/>
              <a:t>‹Nº›</a:t>
            </a:fld>
            <a:endParaRPr lang="es-H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53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F8EB9D-ACD9-467C-80E9-BA754C97F9C0}" type="datetimeFigureOut">
              <a:rPr lang="es-HN" smtClean="0"/>
              <a:t>02/11/2017</a:t>
            </a:fld>
            <a:endParaRPr lang="es-HN"/>
          </a:p>
        </p:txBody>
      </p:sp>
      <p:sp>
        <p:nvSpPr>
          <p:cNvPr id="6" name="Footer Placeholder 5"/>
          <p:cNvSpPr>
            <a:spLocks noGrp="1"/>
          </p:cNvSpPr>
          <p:nvPr>
            <p:ph type="ftr" sz="quarter" idx="11"/>
          </p:nvPr>
        </p:nvSpPr>
        <p:spPr/>
        <p:txBody>
          <a:bodyPr/>
          <a:lstStyle/>
          <a:p>
            <a:endParaRPr lang="es-HN"/>
          </a:p>
        </p:txBody>
      </p:sp>
      <p:sp>
        <p:nvSpPr>
          <p:cNvPr id="7" name="Slide Number Placeholder 6"/>
          <p:cNvSpPr>
            <a:spLocks noGrp="1"/>
          </p:cNvSpPr>
          <p:nvPr>
            <p:ph type="sldNum" sz="quarter" idx="12"/>
          </p:nvPr>
        </p:nvSpPr>
        <p:spPr/>
        <p:txBody>
          <a:bodyPr/>
          <a:lstStyle/>
          <a:p>
            <a:fld id="{9CFAB4E3-B69F-45E9-BE93-001845BC5433}" type="slidenum">
              <a:rPr lang="es-HN" smtClean="0"/>
              <a:t>‹Nº›</a:t>
            </a:fld>
            <a:endParaRPr lang="es-HN"/>
          </a:p>
        </p:txBody>
      </p:sp>
    </p:spTree>
    <p:extLst>
      <p:ext uri="{BB962C8B-B14F-4D97-AF65-F5344CB8AC3E}">
        <p14:creationId xmlns:p14="http://schemas.microsoft.com/office/powerpoint/2010/main" val="338575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2F8EB9D-ACD9-467C-80E9-BA754C97F9C0}" type="datetimeFigureOut">
              <a:rPr lang="es-HN" smtClean="0"/>
              <a:t>02/11/2017</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9CFAB4E3-B69F-45E9-BE93-001845BC5433}" type="slidenum">
              <a:rPr lang="es-HN" smtClean="0"/>
              <a:t>‹Nº›</a:t>
            </a:fld>
            <a:endParaRPr lang="es-H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4851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2F8EB9D-ACD9-467C-80E9-BA754C97F9C0}" type="datetimeFigureOut">
              <a:rPr lang="es-HN" smtClean="0"/>
              <a:t>02/11/2017</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9CFAB4E3-B69F-45E9-BE93-001845BC5433}" type="slidenum">
              <a:rPr lang="es-HN" smtClean="0"/>
              <a:t>‹Nº›</a:t>
            </a:fld>
            <a:endParaRPr lang="es-H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413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2F8EB9D-ACD9-467C-80E9-BA754C97F9C0}" type="datetimeFigureOut">
              <a:rPr lang="es-HN" smtClean="0"/>
              <a:t>02/11/2017</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9CFAB4E3-B69F-45E9-BE93-001845BC5433}" type="slidenum">
              <a:rPr lang="es-HN" smtClean="0"/>
              <a:t>‹Nº›</a:t>
            </a:fld>
            <a:endParaRPr lang="es-HN"/>
          </a:p>
        </p:txBody>
      </p:sp>
    </p:spTree>
    <p:extLst>
      <p:ext uri="{BB962C8B-B14F-4D97-AF65-F5344CB8AC3E}">
        <p14:creationId xmlns:p14="http://schemas.microsoft.com/office/powerpoint/2010/main" val="390810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2F8EB9D-ACD9-467C-80E9-BA754C97F9C0}" type="datetimeFigureOut">
              <a:rPr lang="es-HN" smtClean="0"/>
              <a:t>02/11/2017</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9CFAB4E3-B69F-45E9-BE93-001845BC5433}" type="slidenum">
              <a:rPr lang="es-HN" smtClean="0"/>
              <a:t>‹Nº›</a:t>
            </a:fld>
            <a:endParaRPr lang="es-H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167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2F8EB9D-ACD9-467C-80E9-BA754C97F9C0}" type="datetimeFigureOut">
              <a:rPr lang="es-HN" smtClean="0"/>
              <a:t>02/11/2017</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9CFAB4E3-B69F-45E9-BE93-001845BC5433}" type="slidenum">
              <a:rPr lang="es-HN" smtClean="0"/>
              <a:t>‹Nº›</a:t>
            </a:fld>
            <a:endParaRPr lang="es-H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6864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F8EB9D-ACD9-467C-80E9-BA754C97F9C0}" type="datetimeFigureOut">
              <a:rPr lang="es-HN" smtClean="0"/>
              <a:t>02/11/2017</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9CFAB4E3-B69F-45E9-BE93-001845BC5433}" type="slidenum">
              <a:rPr lang="es-HN" smtClean="0"/>
              <a:t>‹Nº›</a:t>
            </a:fld>
            <a:endParaRPr lang="es-H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2158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F8EB9D-ACD9-467C-80E9-BA754C97F9C0}" type="datetimeFigureOut">
              <a:rPr lang="es-HN" smtClean="0"/>
              <a:t>02/11/2017</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9CFAB4E3-B69F-45E9-BE93-001845BC5433}" type="slidenum">
              <a:rPr lang="es-HN" smtClean="0"/>
              <a:t>‹Nº›</a:t>
            </a:fld>
            <a:endParaRPr lang="es-H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282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F8EB9D-ACD9-467C-80E9-BA754C97F9C0}" type="datetimeFigureOut">
              <a:rPr lang="es-HN" smtClean="0"/>
              <a:t>02/11/2017</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9CFAB4E3-B69F-45E9-BE93-001845BC5433}" type="slidenum">
              <a:rPr lang="es-HN" smtClean="0"/>
              <a:t>‹Nº›</a:t>
            </a:fld>
            <a:endParaRPr lang="es-HN"/>
          </a:p>
        </p:txBody>
      </p:sp>
    </p:spTree>
    <p:extLst>
      <p:ext uri="{BB962C8B-B14F-4D97-AF65-F5344CB8AC3E}">
        <p14:creationId xmlns:p14="http://schemas.microsoft.com/office/powerpoint/2010/main" val="116808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2F8EB9D-ACD9-467C-80E9-BA754C97F9C0}" type="datetimeFigureOut">
              <a:rPr lang="es-HN" smtClean="0"/>
              <a:t>02/11/2017</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9CFAB4E3-B69F-45E9-BE93-001845BC5433}" type="slidenum">
              <a:rPr lang="es-HN" smtClean="0"/>
              <a:t>‹Nº›</a:t>
            </a:fld>
            <a:endParaRPr lang="es-HN"/>
          </a:p>
        </p:txBody>
      </p:sp>
    </p:spTree>
    <p:extLst>
      <p:ext uri="{BB962C8B-B14F-4D97-AF65-F5344CB8AC3E}">
        <p14:creationId xmlns:p14="http://schemas.microsoft.com/office/powerpoint/2010/main" val="183889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2F8EB9D-ACD9-467C-80E9-BA754C97F9C0}" type="datetimeFigureOut">
              <a:rPr lang="es-HN" smtClean="0"/>
              <a:t>02/11/2017</a:t>
            </a:fld>
            <a:endParaRPr lang="es-HN"/>
          </a:p>
        </p:txBody>
      </p:sp>
      <p:sp>
        <p:nvSpPr>
          <p:cNvPr id="6" name="Footer Placeholder 5"/>
          <p:cNvSpPr>
            <a:spLocks noGrp="1"/>
          </p:cNvSpPr>
          <p:nvPr>
            <p:ph type="ftr" sz="quarter" idx="11"/>
          </p:nvPr>
        </p:nvSpPr>
        <p:spPr/>
        <p:txBody>
          <a:bodyPr/>
          <a:lstStyle/>
          <a:p>
            <a:endParaRPr lang="es-HN"/>
          </a:p>
        </p:txBody>
      </p:sp>
      <p:sp>
        <p:nvSpPr>
          <p:cNvPr id="7" name="Slide Number Placeholder 6"/>
          <p:cNvSpPr>
            <a:spLocks noGrp="1"/>
          </p:cNvSpPr>
          <p:nvPr>
            <p:ph type="sldNum" sz="quarter" idx="12"/>
          </p:nvPr>
        </p:nvSpPr>
        <p:spPr/>
        <p:txBody>
          <a:bodyPr/>
          <a:lstStyle/>
          <a:p>
            <a:fld id="{9CFAB4E3-B69F-45E9-BE93-001845BC5433}" type="slidenum">
              <a:rPr lang="es-HN" smtClean="0"/>
              <a:t>‹Nº›</a:t>
            </a:fld>
            <a:endParaRPr lang="es-HN"/>
          </a:p>
        </p:txBody>
      </p:sp>
    </p:spTree>
    <p:extLst>
      <p:ext uri="{BB962C8B-B14F-4D97-AF65-F5344CB8AC3E}">
        <p14:creationId xmlns:p14="http://schemas.microsoft.com/office/powerpoint/2010/main" val="1916097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2F8EB9D-ACD9-467C-80E9-BA754C97F9C0}" type="datetimeFigureOut">
              <a:rPr lang="es-HN" smtClean="0"/>
              <a:t>02/11/2017</a:t>
            </a:fld>
            <a:endParaRPr lang="es-HN"/>
          </a:p>
        </p:txBody>
      </p:sp>
      <p:sp>
        <p:nvSpPr>
          <p:cNvPr id="8" name="Footer Placeholder 7"/>
          <p:cNvSpPr>
            <a:spLocks noGrp="1"/>
          </p:cNvSpPr>
          <p:nvPr>
            <p:ph type="ftr" sz="quarter" idx="11"/>
          </p:nvPr>
        </p:nvSpPr>
        <p:spPr/>
        <p:txBody>
          <a:bodyPr/>
          <a:lstStyle/>
          <a:p>
            <a:endParaRPr lang="es-HN"/>
          </a:p>
        </p:txBody>
      </p:sp>
      <p:sp>
        <p:nvSpPr>
          <p:cNvPr id="9" name="Slide Number Placeholder 8"/>
          <p:cNvSpPr>
            <a:spLocks noGrp="1"/>
          </p:cNvSpPr>
          <p:nvPr>
            <p:ph type="sldNum" sz="quarter" idx="12"/>
          </p:nvPr>
        </p:nvSpPr>
        <p:spPr/>
        <p:txBody>
          <a:bodyPr/>
          <a:lstStyle/>
          <a:p>
            <a:fld id="{9CFAB4E3-B69F-45E9-BE93-001845BC5433}" type="slidenum">
              <a:rPr lang="es-HN" smtClean="0"/>
              <a:t>‹Nº›</a:t>
            </a:fld>
            <a:endParaRPr lang="es-HN"/>
          </a:p>
        </p:txBody>
      </p:sp>
    </p:spTree>
    <p:extLst>
      <p:ext uri="{BB962C8B-B14F-4D97-AF65-F5344CB8AC3E}">
        <p14:creationId xmlns:p14="http://schemas.microsoft.com/office/powerpoint/2010/main" val="368329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2F8EB9D-ACD9-467C-80E9-BA754C97F9C0}" type="datetimeFigureOut">
              <a:rPr lang="es-HN" smtClean="0"/>
              <a:t>02/11/2017</a:t>
            </a:fld>
            <a:endParaRPr lang="es-HN"/>
          </a:p>
        </p:txBody>
      </p:sp>
      <p:sp>
        <p:nvSpPr>
          <p:cNvPr id="4" name="Footer Placeholder 3"/>
          <p:cNvSpPr>
            <a:spLocks noGrp="1"/>
          </p:cNvSpPr>
          <p:nvPr>
            <p:ph type="ftr" sz="quarter" idx="11"/>
          </p:nvPr>
        </p:nvSpPr>
        <p:spPr/>
        <p:txBody>
          <a:bodyPr/>
          <a:lstStyle/>
          <a:p>
            <a:endParaRPr lang="es-HN"/>
          </a:p>
        </p:txBody>
      </p:sp>
      <p:sp>
        <p:nvSpPr>
          <p:cNvPr id="5" name="Slide Number Placeholder 4"/>
          <p:cNvSpPr>
            <a:spLocks noGrp="1"/>
          </p:cNvSpPr>
          <p:nvPr>
            <p:ph type="sldNum" sz="quarter" idx="12"/>
          </p:nvPr>
        </p:nvSpPr>
        <p:spPr/>
        <p:txBody>
          <a:bodyPr/>
          <a:lstStyle/>
          <a:p>
            <a:fld id="{9CFAB4E3-B69F-45E9-BE93-001845BC5433}" type="slidenum">
              <a:rPr lang="es-HN" smtClean="0"/>
              <a:t>‹Nº›</a:t>
            </a:fld>
            <a:endParaRPr lang="es-HN"/>
          </a:p>
        </p:txBody>
      </p:sp>
    </p:spTree>
    <p:extLst>
      <p:ext uri="{BB962C8B-B14F-4D97-AF65-F5344CB8AC3E}">
        <p14:creationId xmlns:p14="http://schemas.microsoft.com/office/powerpoint/2010/main" val="391587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8EB9D-ACD9-467C-80E9-BA754C97F9C0}" type="datetimeFigureOut">
              <a:rPr lang="es-HN" smtClean="0"/>
              <a:t>02/11/2017</a:t>
            </a:fld>
            <a:endParaRPr lang="es-HN"/>
          </a:p>
        </p:txBody>
      </p:sp>
      <p:sp>
        <p:nvSpPr>
          <p:cNvPr id="3" name="Footer Placeholder 2"/>
          <p:cNvSpPr>
            <a:spLocks noGrp="1"/>
          </p:cNvSpPr>
          <p:nvPr>
            <p:ph type="ftr" sz="quarter" idx="11"/>
          </p:nvPr>
        </p:nvSpPr>
        <p:spPr/>
        <p:txBody>
          <a:bodyPr/>
          <a:lstStyle/>
          <a:p>
            <a:endParaRPr lang="es-HN"/>
          </a:p>
        </p:txBody>
      </p:sp>
      <p:sp>
        <p:nvSpPr>
          <p:cNvPr id="4" name="Slide Number Placeholder 3"/>
          <p:cNvSpPr>
            <a:spLocks noGrp="1"/>
          </p:cNvSpPr>
          <p:nvPr>
            <p:ph type="sldNum" sz="quarter" idx="12"/>
          </p:nvPr>
        </p:nvSpPr>
        <p:spPr/>
        <p:txBody>
          <a:bodyPr/>
          <a:lstStyle/>
          <a:p>
            <a:fld id="{9CFAB4E3-B69F-45E9-BE93-001845BC5433}" type="slidenum">
              <a:rPr lang="es-HN" smtClean="0"/>
              <a:t>‹Nº›</a:t>
            </a:fld>
            <a:endParaRPr lang="es-HN"/>
          </a:p>
        </p:txBody>
      </p:sp>
    </p:spTree>
    <p:extLst>
      <p:ext uri="{BB962C8B-B14F-4D97-AF65-F5344CB8AC3E}">
        <p14:creationId xmlns:p14="http://schemas.microsoft.com/office/powerpoint/2010/main" val="23266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F8EB9D-ACD9-467C-80E9-BA754C97F9C0}" type="datetimeFigureOut">
              <a:rPr lang="es-HN" smtClean="0"/>
              <a:t>02/11/2017</a:t>
            </a:fld>
            <a:endParaRPr lang="es-HN"/>
          </a:p>
        </p:txBody>
      </p:sp>
      <p:sp>
        <p:nvSpPr>
          <p:cNvPr id="6" name="Footer Placeholder 5"/>
          <p:cNvSpPr>
            <a:spLocks noGrp="1"/>
          </p:cNvSpPr>
          <p:nvPr>
            <p:ph type="ftr" sz="quarter" idx="11"/>
          </p:nvPr>
        </p:nvSpPr>
        <p:spPr/>
        <p:txBody>
          <a:bodyPr/>
          <a:lstStyle/>
          <a:p>
            <a:endParaRPr lang="es-HN"/>
          </a:p>
        </p:txBody>
      </p:sp>
      <p:sp>
        <p:nvSpPr>
          <p:cNvPr id="7" name="Slide Number Placeholder 6"/>
          <p:cNvSpPr>
            <a:spLocks noGrp="1"/>
          </p:cNvSpPr>
          <p:nvPr>
            <p:ph type="sldNum" sz="quarter" idx="12"/>
          </p:nvPr>
        </p:nvSpPr>
        <p:spPr/>
        <p:txBody>
          <a:bodyPr/>
          <a:lstStyle/>
          <a:p>
            <a:fld id="{9CFAB4E3-B69F-45E9-BE93-001845BC5433}" type="slidenum">
              <a:rPr lang="es-HN" smtClean="0"/>
              <a:t>‹Nº›</a:t>
            </a:fld>
            <a:endParaRPr lang="es-H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263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F8EB9D-ACD9-467C-80E9-BA754C97F9C0}" type="datetimeFigureOut">
              <a:rPr lang="es-HN" smtClean="0"/>
              <a:t>02/11/2017</a:t>
            </a:fld>
            <a:endParaRPr lang="es-HN"/>
          </a:p>
        </p:txBody>
      </p:sp>
      <p:sp>
        <p:nvSpPr>
          <p:cNvPr id="6" name="Footer Placeholder 5"/>
          <p:cNvSpPr>
            <a:spLocks noGrp="1"/>
          </p:cNvSpPr>
          <p:nvPr>
            <p:ph type="ftr" sz="quarter" idx="11"/>
          </p:nvPr>
        </p:nvSpPr>
        <p:spPr/>
        <p:txBody>
          <a:bodyPr/>
          <a:lstStyle/>
          <a:p>
            <a:endParaRPr lang="es-HN"/>
          </a:p>
        </p:txBody>
      </p:sp>
      <p:sp>
        <p:nvSpPr>
          <p:cNvPr id="7" name="Slide Number Placeholder 6"/>
          <p:cNvSpPr>
            <a:spLocks noGrp="1"/>
          </p:cNvSpPr>
          <p:nvPr>
            <p:ph type="sldNum" sz="quarter" idx="12"/>
          </p:nvPr>
        </p:nvSpPr>
        <p:spPr/>
        <p:txBody>
          <a:bodyPr/>
          <a:lstStyle/>
          <a:p>
            <a:fld id="{9CFAB4E3-B69F-45E9-BE93-001845BC5433}" type="slidenum">
              <a:rPr lang="es-HN" smtClean="0"/>
              <a:t>‹Nº›</a:t>
            </a:fld>
            <a:endParaRPr lang="es-HN"/>
          </a:p>
        </p:txBody>
      </p:sp>
    </p:spTree>
    <p:extLst>
      <p:ext uri="{BB962C8B-B14F-4D97-AF65-F5344CB8AC3E}">
        <p14:creationId xmlns:p14="http://schemas.microsoft.com/office/powerpoint/2010/main" val="45530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F8EB9D-ACD9-467C-80E9-BA754C97F9C0}" type="datetimeFigureOut">
              <a:rPr lang="es-HN" smtClean="0"/>
              <a:t>02/11/2017</a:t>
            </a:fld>
            <a:endParaRPr lang="es-H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H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FAB4E3-B69F-45E9-BE93-001845BC5433}" type="slidenum">
              <a:rPr lang="es-HN" smtClean="0"/>
              <a:t>‹Nº›</a:t>
            </a:fld>
            <a:endParaRPr lang="es-HN"/>
          </a:p>
        </p:txBody>
      </p:sp>
    </p:spTree>
    <p:extLst>
      <p:ext uri="{BB962C8B-B14F-4D97-AF65-F5344CB8AC3E}">
        <p14:creationId xmlns:p14="http://schemas.microsoft.com/office/powerpoint/2010/main" val="3564073208"/>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HN"/>
          </a:p>
        </p:txBody>
      </p:sp>
      <p:sp>
        <p:nvSpPr>
          <p:cNvPr id="3" name="Subtítulo 2"/>
          <p:cNvSpPr>
            <a:spLocks noGrp="1"/>
          </p:cNvSpPr>
          <p:nvPr>
            <p:ph type="subTitle" idx="1"/>
          </p:nvPr>
        </p:nvSpPr>
        <p:spPr/>
        <p:txBody>
          <a:bodyPr/>
          <a:lstStyle/>
          <a:p>
            <a:endParaRPr lang="es-HN"/>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8507" b="14328"/>
          <a:stretch/>
        </p:blipFill>
        <p:spPr>
          <a:xfrm>
            <a:off x="2408830" y="1569491"/>
            <a:ext cx="7458501" cy="3780431"/>
          </a:xfrm>
          <a:prstGeom prst="rect">
            <a:avLst/>
          </a:prstGeom>
        </p:spPr>
      </p:pic>
    </p:spTree>
    <p:extLst>
      <p:ext uri="{BB962C8B-B14F-4D97-AF65-F5344CB8AC3E}">
        <p14:creationId xmlns:p14="http://schemas.microsoft.com/office/powerpoint/2010/main" val="745659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4493" y="685076"/>
            <a:ext cx="3446777" cy="410882"/>
          </a:xfrm>
          <a:prstGeom prst="rect">
            <a:avLst/>
          </a:prstGeom>
        </p:spPr>
        <p:txBody>
          <a:bodyPr wrap="none">
            <a:spAutoFit/>
          </a:bodyPr>
          <a:lstStyle/>
          <a:p>
            <a:pPr>
              <a:lnSpc>
                <a:spcPct val="115000"/>
              </a:lnSpc>
              <a:spcBef>
                <a:spcPts val="1200"/>
              </a:spcBef>
              <a:spcAft>
                <a:spcPts val="0"/>
              </a:spcAft>
            </a:pPr>
            <a:r>
              <a:rPr lang="es-HN"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Reglas de oro de Bancos de Jóvenes</a:t>
            </a:r>
            <a:endParaRPr lang="es-HN"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2747748" y="1374667"/>
            <a:ext cx="7064991" cy="4375557"/>
          </a:xfrm>
          <a:prstGeom prst="rect">
            <a:avLst/>
          </a:prstGeom>
        </p:spPr>
        <p:txBody>
          <a:bodyPr wrap="square">
            <a:spAutoFit/>
          </a:bodyPr>
          <a:lstStyle/>
          <a:p>
            <a:pPr lvl="0" algn="just">
              <a:lnSpc>
                <a:spcPct val="150000"/>
              </a:lnSpc>
              <a:spcAft>
                <a:spcPts val="1000"/>
              </a:spcAft>
            </a:pPr>
            <a:r>
              <a:rPr lang="es-ES" b="1" dirty="0" smtClean="0">
                <a:latin typeface="Arial" panose="020B0604020202020204" pitchFamily="34" charset="0"/>
                <a:ea typeface="Calibri" panose="020F0502020204030204" pitchFamily="34" charset="0"/>
                <a:cs typeface="Times New Roman" panose="02020603050405020304" pitchFamily="18" charset="0"/>
              </a:rPr>
              <a:t>2. Abierto </a:t>
            </a:r>
            <a:r>
              <a:rPr lang="es-ES" b="1" dirty="0">
                <a:latin typeface="Arial" panose="020B0604020202020204" pitchFamily="34" charset="0"/>
                <a:ea typeface="Calibri" panose="020F0502020204030204" pitchFamily="34" charset="0"/>
                <a:cs typeface="Times New Roman" panose="02020603050405020304" pitchFamily="18" charset="0"/>
              </a:rPr>
              <a:t>a todos los jóvenes</a:t>
            </a:r>
            <a:endParaRPr lang="es-HN"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ES" dirty="0">
                <a:latin typeface="Arial" panose="020B0604020202020204" pitchFamily="34" charset="0"/>
                <a:ea typeface="Calibri" panose="020F0502020204030204" pitchFamily="34" charset="0"/>
                <a:cs typeface="Times New Roman" panose="02020603050405020304" pitchFamily="18" charset="0"/>
              </a:rPr>
              <a:t>Las subvenciones de </a:t>
            </a:r>
            <a:r>
              <a:rPr lang="es-ES" dirty="0" smtClean="0">
                <a:latin typeface="Arial" panose="020B0604020202020204" pitchFamily="34" charset="0"/>
                <a:ea typeface="Calibri" panose="020F0502020204030204" pitchFamily="34" charset="0"/>
                <a:cs typeface="Times New Roman" panose="02020603050405020304" pitchFamily="18" charset="0"/>
              </a:rPr>
              <a:t>Bancos de Jóvenes </a:t>
            </a:r>
            <a:r>
              <a:rPr lang="es-ES" dirty="0">
                <a:latin typeface="Arial" panose="020B0604020202020204" pitchFamily="34" charset="0"/>
                <a:ea typeface="Calibri" panose="020F0502020204030204" pitchFamily="34" charset="0"/>
                <a:cs typeface="Times New Roman" panose="02020603050405020304" pitchFamily="18" charset="0"/>
              </a:rPr>
              <a:t>son para jóvenes que quieren hacer una diferencia en su comunidad. Todos los jóvenes de 14 a 25 años, niños y niñas, que viven en el área del </a:t>
            </a:r>
            <a:r>
              <a:rPr lang="es-ES" dirty="0" smtClean="0">
                <a:latin typeface="Arial" panose="020B0604020202020204" pitchFamily="34" charset="0"/>
                <a:ea typeface="Calibri" panose="020F0502020204030204" pitchFamily="34" charset="0"/>
                <a:cs typeface="Times New Roman" panose="02020603050405020304" pitchFamily="18" charset="0"/>
              </a:rPr>
              <a:t>Bancos de Jóvenes </a:t>
            </a:r>
            <a:r>
              <a:rPr lang="es-ES" dirty="0">
                <a:latin typeface="Arial" panose="020B0604020202020204" pitchFamily="34" charset="0"/>
                <a:ea typeface="Calibri" panose="020F0502020204030204" pitchFamily="34" charset="0"/>
                <a:cs typeface="Times New Roman" panose="02020603050405020304" pitchFamily="18" charset="0"/>
              </a:rPr>
              <a:t>son motivados a aplicar para financiamiento. </a:t>
            </a:r>
            <a:r>
              <a:rPr lang="es-ES" dirty="0" smtClean="0">
                <a:latin typeface="Arial" panose="020B0604020202020204" pitchFamily="34" charset="0"/>
                <a:ea typeface="Calibri" panose="020F0502020204030204" pitchFamily="34" charset="0"/>
                <a:cs typeface="Times New Roman" panose="02020603050405020304" pitchFamily="18" charset="0"/>
              </a:rPr>
              <a:t>Bancos de Jóvenes </a:t>
            </a:r>
            <a:r>
              <a:rPr lang="es-ES" dirty="0">
                <a:latin typeface="Arial" panose="020B0604020202020204" pitchFamily="34" charset="0"/>
                <a:ea typeface="Calibri" panose="020F0502020204030204" pitchFamily="34" charset="0"/>
                <a:cs typeface="Times New Roman" panose="02020603050405020304" pitchFamily="18" charset="0"/>
              </a:rPr>
              <a:t>particularmente acepta solicitudes de jóvenes que no tienen las mismas oportunidades que otros pudieran tener, jóvenes sin hogares o en situación de pobreza; jóvenes trabajadores; jóvenes con capacidades especiales; jóvenes marginados por su género; jóvenes de grupos étnicos minoritarios.</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34818" y="4333875"/>
            <a:ext cx="2476500" cy="1847850"/>
          </a:xfrm>
          <a:prstGeom prst="rect">
            <a:avLst/>
          </a:prstGeom>
        </p:spPr>
      </p:pic>
    </p:spTree>
    <p:extLst>
      <p:ext uri="{BB962C8B-B14F-4D97-AF65-F5344CB8AC3E}">
        <p14:creationId xmlns:p14="http://schemas.microsoft.com/office/powerpoint/2010/main" val="4265413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4493" y="685076"/>
            <a:ext cx="3446777" cy="410882"/>
          </a:xfrm>
          <a:prstGeom prst="rect">
            <a:avLst/>
          </a:prstGeom>
        </p:spPr>
        <p:txBody>
          <a:bodyPr wrap="none">
            <a:spAutoFit/>
          </a:bodyPr>
          <a:lstStyle/>
          <a:p>
            <a:pPr>
              <a:lnSpc>
                <a:spcPct val="115000"/>
              </a:lnSpc>
              <a:spcBef>
                <a:spcPts val="1200"/>
              </a:spcBef>
              <a:spcAft>
                <a:spcPts val="0"/>
              </a:spcAft>
            </a:pPr>
            <a:r>
              <a:rPr lang="es-HN"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Reglas de oro de Bancos de Jóvenes</a:t>
            </a:r>
            <a:endParaRPr lang="es-HN"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3048000" y="2487717"/>
            <a:ext cx="6096000" cy="1882567"/>
          </a:xfrm>
          <a:prstGeom prst="rect">
            <a:avLst/>
          </a:prstGeom>
        </p:spPr>
        <p:txBody>
          <a:bodyPr>
            <a:spAutoFit/>
          </a:bodyPr>
          <a:lstStyle/>
          <a:p>
            <a:pPr marL="457200" algn="just">
              <a:lnSpc>
                <a:spcPct val="150000"/>
              </a:lnSpc>
              <a:spcAft>
                <a:spcPts val="1000"/>
              </a:spcAft>
            </a:pPr>
            <a:r>
              <a:rPr lang="es-ES" b="1" dirty="0" smtClean="0">
                <a:latin typeface="Arial" panose="020B0604020202020204" pitchFamily="34" charset="0"/>
                <a:ea typeface="Calibri" panose="020F0502020204030204" pitchFamily="34" charset="0"/>
                <a:cs typeface="Times New Roman" panose="02020603050405020304" pitchFamily="18" charset="0"/>
              </a:rPr>
              <a:t>3. Participación </a:t>
            </a:r>
            <a:r>
              <a:rPr lang="es-ES" b="1" dirty="0">
                <a:latin typeface="Arial" panose="020B0604020202020204" pitchFamily="34" charset="0"/>
                <a:ea typeface="Calibri" panose="020F0502020204030204" pitchFamily="34" charset="0"/>
                <a:cs typeface="Times New Roman" panose="02020603050405020304" pitchFamily="18" charset="0"/>
              </a:rPr>
              <a:t>e inclusión</a:t>
            </a:r>
            <a:endParaRPr lang="es-HN"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ES" dirty="0">
                <a:latin typeface="Arial" panose="020B0604020202020204" pitchFamily="34" charset="0"/>
                <a:ea typeface="Calibri" panose="020F0502020204030204" pitchFamily="34" charset="0"/>
                <a:cs typeface="Times New Roman" panose="02020603050405020304" pitchFamily="18" charset="0"/>
              </a:rPr>
              <a:t>Todos los miembros de un Comité </a:t>
            </a:r>
            <a:r>
              <a:rPr lang="es-ES" dirty="0" smtClean="0">
                <a:latin typeface="Arial" panose="020B0604020202020204" pitchFamily="34" charset="0"/>
                <a:ea typeface="Calibri" panose="020F0502020204030204" pitchFamily="34" charset="0"/>
                <a:cs typeface="Times New Roman" panose="02020603050405020304" pitchFamily="18" charset="0"/>
              </a:rPr>
              <a:t>Bancos de Jóvenes </a:t>
            </a:r>
            <a:r>
              <a:rPr lang="es-ES" dirty="0">
                <a:latin typeface="Arial" panose="020B0604020202020204" pitchFamily="34" charset="0"/>
                <a:ea typeface="Calibri" panose="020F0502020204030204" pitchFamily="34" charset="0"/>
                <a:cs typeface="Times New Roman" panose="02020603050405020304" pitchFamily="18" charset="0"/>
              </a:rPr>
              <a:t>tienen la misma oportunidad de expresar sus opiniones y decidir cómo se asignan las subvenciones.</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34818" y="4333875"/>
            <a:ext cx="2476500" cy="1847850"/>
          </a:xfrm>
          <a:prstGeom prst="rect">
            <a:avLst/>
          </a:prstGeom>
        </p:spPr>
      </p:pic>
    </p:spTree>
    <p:extLst>
      <p:ext uri="{BB962C8B-B14F-4D97-AF65-F5344CB8AC3E}">
        <p14:creationId xmlns:p14="http://schemas.microsoft.com/office/powerpoint/2010/main" val="3611280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4493" y="685076"/>
            <a:ext cx="3446777" cy="410882"/>
          </a:xfrm>
          <a:prstGeom prst="rect">
            <a:avLst/>
          </a:prstGeom>
        </p:spPr>
        <p:txBody>
          <a:bodyPr wrap="none">
            <a:spAutoFit/>
          </a:bodyPr>
          <a:lstStyle/>
          <a:p>
            <a:pPr>
              <a:lnSpc>
                <a:spcPct val="115000"/>
              </a:lnSpc>
              <a:spcBef>
                <a:spcPts val="1200"/>
              </a:spcBef>
              <a:spcAft>
                <a:spcPts val="0"/>
              </a:spcAft>
            </a:pPr>
            <a:r>
              <a:rPr lang="es-HN"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Reglas de oro de Bancos de Jóvenes</a:t>
            </a:r>
            <a:endParaRPr lang="es-HN"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3048000" y="2072219"/>
            <a:ext cx="6096000" cy="3129062"/>
          </a:xfrm>
          <a:prstGeom prst="rect">
            <a:avLst/>
          </a:prstGeom>
        </p:spPr>
        <p:txBody>
          <a:bodyPr>
            <a:spAutoFit/>
          </a:bodyPr>
          <a:lstStyle/>
          <a:p>
            <a:pPr lvl="0" algn="just">
              <a:lnSpc>
                <a:spcPct val="150000"/>
              </a:lnSpc>
              <a:spcAft>
                <a:spcPts val="1000"/>
              </a:spcAft>
            </a:pPr>
            <a:r>
              <a:rPr lang="es-ES" b="1" dirty="0" smtClean="0">
                <a:latin typeface="Arial" panose="020B0604020202020204" pitchFamily="34" charset="0"/>
                <a:ea typeface="Calibri" panose="020F0502020204030204" pitchFamily="34" charset="0"/>
                <a:cs typeface="Times New Roman" panose="02020603050405020304" pitchFamily="18" charset="0"/>
              </a:rPr>
              <a:t>4. Promoción </a:t>
            </a:r>
            <a:r>
              <a:rPr lang="es-ES" b="1" dirty="0">
                <a:latin typeface="Arial" panose="020B0604020202020204" pitchFamily="34" charset="0"/>
                <a:ea typeface="Calibri" panose="020F0502020204030204" pitchFamily="34" charset="0"/>
                <a:cs typeface="Times New Roman" panose="02020603050405020304" pitchFamily="18" charset="0"/>
              </a:rPr>
              <a:t>de la comprensión y respeto a las diferencias</a:t>
            </a:r>
            <a:endParaRPr lang="es-HN"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ES" dirty="0" smtClean="0">
                <a:latin typeface="Arial" panose="020B0604020202020204" pitchFamily="34" charset="0"/>
                <a:ea typeface="Calibri" panose="020F0502020204030204" pitchFamily="34" charset="0"/>
                <a:cs typeface="Times New Roman" panose="02020603050405020304" pitchFamily="18" charset="0"/>
              </a:rPr>
              <a:t>Bancos de Jóvenes </a:t>
            </a:r>
            <a:r>
              <a:rPr lang="es-ES" dirty="0">
                <a:latin typeface="Arial" panose="020B0604020202020204" pitchFamily="34" charset="0"/>
                <a:ea typeface="Calibri" panose="020F0502020204030204" pitchFamily="34" charset="0"/>
                <a:cs typeface="Times New Roman" panose="02020603050405020304" pitchFamily="18" charset="0"/>
              </a:rPr>
              <a:t>ofrece oportunidades a jóvenes de diferentes orígenes culturales, religiosos y políticos para que se reúnan en un ambiente seguro, compartan experiencias y desarrollen la comprensión y el respeto por el </a:t>
            </a:r>
            <a:r>
              <a:rPr lang="es-ES" dirty="0" smtClean="0">
                <a:latin typeface="Arial" panose="020B0604020202020204" pitchFamily="34" charset="0"/>
                <a:ea typeface="Calibri" panose="020F0502020204030204" pitchFamily="34" charset="0"/>
                <a:cs typeface="Times New Roman" panose="02020603050405020304" pitchFamily="18" charset="0"/>
              </a:rPr>
              <a:t>otro y otra.</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34818" y="4333875"/>
            <a:ext cx="2476500" cy="1847850"/>
          </a:xfrm>
          <a:prstGeom prst="rect">
            <a:avLst/>
          </a:prstGeom>
        </p:spPr>
      </p:pic>
    </p:spTree>
    <p:extLst>
      <p:ext uri="{BB962C8B-B14F-4D97-AF65-F5344CB8AC3E}">
        <p14:creationId xmlns:p14="http://schemas.microsoft.com/office/powerpoint/2010/main" val="2791625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4493" y="685076"/>
            <a:ext cx="3446777" cy="410882"/>
          </a:xfrm>
          <a:prstGeom prst="rect">
            <a:avLst/>
          </a:prstGeom>
        </p:spPr>
        <p:txBody>
          <a:bodyPr wrap="none">
            <a:spAutoFit/>
          </a:bodyPr>
          <a:lstStyle/>
          <a:p>
            <a:pPr>
              <a:lnSpc>
                <a:spcPct val="115000"/>
              </a:lnSpc>
              <a:spcBef>
                <a:spcPts val="1200"/>
              </a:spcBef>
              <a:spcAft>
                <a:spcPts val="0"/>
              </a:spcAft>
            </a:pPr>
            <a:r>
              <a:rPr lang="es-HN"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Reglas de oro de Bancos de Jóvenes</a:t>
            </a:r>
            <a:endParaRPr lang="es-HN"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3048000" y="2279968"/>
            <a:ext cx="6096000" cy="2298065"/>
          </a:xfrm>
          <a:prstGeom prst="rect">
            <a:avLst/>
          </a:prstGeom>
        </p:spPr>
        <p:txBody>
          <a:bodyPr>
            <a:spAutoFit/>
          </a:bodyPr>
          <a:lstStyle/>
          <a:p>
            <a:pPr lvl="0" algn="just">
              <a:lnSpc>
                <a:spcPct val="150000"/>
              </a:lnSpc>
              <a:spcAft>
                <a:spcPts val="1000"/>
              </a:spcAft>
            </a:pPr>
            <a:r>
              <a:rPr lang="es-ES" b="1" dirty="0" smtClean="0">
                <a:latin typeface="Arial" panose="020B0604020202020204" pitchFamily="34" charset="0"/>
                <a:ea typeface="Calibri" panose="020F0502020204030204" pitchFamily="34" charset="0"/>
                <a:cs typeface="Times New Roman" panose="02020603050405020304" pitchFamily="18" charset="0"/>
              </a:rPr>
              <a:t>5. Métodos </a:t>
            </a:r>
            <a:r>
              <a:rPr lang="es-ES" b="1" dirty="0">
                <a:latin typeface="Arial" panose="020B0604020202020204" pitchFamily="34" charset="0"/>
                <a:ea typeface="Calibri" panose="020F0502020204030204" pitchFamily="34" charset="0"/>
                <a:cs typeface="Times New Roman" panose="02020603050405020304" pitchFamily="18" charset="0"/>
              </a:rPr>
              <a:t>claros y justos para la subvención</a:t>
            </a:r>
            <a:endParaRPr lang="es-HN"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ES" dirty="0">
                <a:latin typeface="Arial" panose="020B0604020202020204" pitchFamily="34" charset="0"/>
                <a:ea typeface="Calibri" panose="020F0502020204030204" pitchFamily="34" charset="0"/>
                <a:cs typeface="Times New Roman" panose="02020603050405020304" pitchFamily="18" charset="0"/>
              </a:rPr>
              <a:t>El proceso de toma de decisiones </a:t>
            </a:r>
            <a:r>
              <a:rPr lang="es-ES" dirty="0" smtClean="0">
                <a:latin typeface="Arial" panose="020B0604020202020204" pitchFamily="34" charset="0"/>
                <a:ea typeface="Calibri" panose="020F0502020204030204" pitchFamily="34" charset="0"/>
                <a:cs typeface="Times New Roman" panose="02020603050405020304" pitchFamily="18" charset="0"/>
              </a:rPr>
              <a:t>Bancos de Jóvenes </a:t>
            </a:r>
            <a:r>
              <a:rPr lang="es-ES" dirty="0">
                <a:latin typeface="Arial" panose="020B0604020202020204" pitchFamily="34" charset="0"/>
                <a:ea typeface="Calibri" panose="020F0502020204030204" pitchFamily="34" charset="0"/>
                <a:cs typeface="Times New Roman" panose="02020603050405020304" pitchFamily="18" charset="0"/>
              </a:rPr>
              <a:t>garantiza que todo el recurso otorgado se dé de manera justa y que los procesos utilizados para el control de cómo se gasta el recurso sean claros y transparentes.</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34818" y="4333875"/>
            <a:ext cx="2476500" cy="1847850"/>
          </a:xfrm>
          <a:prstGeom prst="rect">
            <a:avLst/>
          </a:prstGeom>
        </p:spPr>
      </p:pic>
    </p:spTree>
    <p:extLst>
      <p:ext uri="{BB962C8B-B14F-4D97-AF65-F5344CB8AC3E}">
        <p14:creationId xmlns:p14="http://schemas.microsoft.com/office/powerpoint/2010/main" val="3207116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4493" y="685076"/>
            <a:ext cx="3446777" cy="410882"/>
          </a:xfrm>
          <a:prstGeom prst="rect">
            <a:avLst/>
          </a:prstGeom>
        </p:spPr>
        <p:txBody>
          <a:bodyPr wrap="none">
            <a:spAutoFit/>
          </a:bodyPr>
          <a:lstStyle/>
          <a:p>
            <a:pPr>
              <a:lnSpc>
                <a:spcPct val="115000"/>
              </a:lnSpc>
              <a:spcBef>
                <a:spcPts val="1200"/>
              </a:spcBef>
              <a:spcAft>
                <a:spcPts val="0"/>
              </a:spcAft>
            </a:pPr>
            <a:r>
              <a:rPr lang="es-HN"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Reglas de oro de Bancos de Jóvenes</a:t>
            </a:r>
            <a:endParaRPr lang="es-HN"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2524835" y="2279968"/>
            <a:ext cx="6878471" cy="1882567"/>
          </a:xfrm>
          <a:prstGeom prst="rect">
            <a:avLst/>
          </a:prstGeom>
        </p:spPr>
        <p:txBody>
          <a:bodyPr wrap="square">
            <a:spAutoFit/>
          </a:bodyPr>
          <a:lstStyle/>
          <a:p>
            <a:pPr lvl="0" algn="just">
              <a:lnSpc>
                <a:spcPct val="150000"/>
              </a:lnSpc>
              <a:spcAft>
                <a:spcPts val="1000"/>
              </a:spcAft>
            </a:pPr>
            <a:r>
              <a:rPr lang="es-ES" b="1" dirty="0" smtClean="0">
                <a:latin typeface="Arial" panose="020B0604020202020204" pitchFamily="34" charset="0"/>
                <a:ea typeface="Calibri" panose="020F0502020204030204" pitchFamily="34" charset="0"/>
                <a:cs typeface="Times New Roman" panose="02020603050405020304" pitchFamily="18" charset="0"/>
              </a:rPr>
              <a:t>6. ¡Decirlo </a:t>
            </a:r>
            <a:r>
              <a:rPr lang="es-ES" b="1" dirty="0">
                <a:latin typeface="Arial" panose="020B0604020202020204" pitchFamily="34" charset="0"/>
                <a:ea typeface="Calibri" panose="020F0502020204030204" pitchFamily="34" charset="0"/>
                <a:cs typeface="Times New Roman" panose="02020603050405020304" pitchFamily="18" charset="0"/>
              </a:rPr>
              <a:t>como es!</a:t>
            </a:r>
            <a:endParaRPr lang="es-HN"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ES" dirty="0" smtClean="0">
                <a:latin typeface="Arial" panose="020B0604020202020204" pitchFamily="34" charset="0"/>
                <a:ea typeface="Calibri" panose="020F0502020204030204" pitchFamily="34" charset="0"/>
                <a:cs typeface="Times New Roman" panose="02020603050405020304" pitchFamily="18" charset="0"/>
              </a:rPr>
              <a:t>Bancos de Jóvenes </a:t>
            </a:r>
            <a:r>
              <a:rPr lang="es-ES" dirty="0">
                <a:latin typeface="Arial" panose="020B0604020202020204" pitchFamily="34" charset="0"/>
                <a:ea typeface="Calibri" panose="020F0502020204030204" pitchFamily="34" charset="0"/>
                <a:cs typeface="Times New Roman" panose="02020603050405020304" pitchFamily="18" charset="0"/>
              </a:rPr>
              <a:t>utiliza un lenguaje claro y sencillo para que todos los materiales de capacitación, formas de publicidad, aplicaciones, etc. sean fáciles de leer y entender.</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34818" y="4333875"/>
            <a:ext cx="2476500" cy="1847850"/>
          </a:xfrm>
          <a:prstGeom prst="rect">
            <a:avLst/>
          </a:prstGeom>
        </p:spPr>
      </p:pic>
    </p:spTree>
    <p:extLst>
      <p:ext uri="{BB962C8B-B14F-4D97-AF65-F5344CB8AC3E}">
        <p14:creationId xmlns:p14="http://schemas.microsoft.com/office/powerpoint/2010/main" val="210064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4493" y="685076"/>
            <a:ext cx="3446777" cy="410882"/>
          </a:xfrm>
          <a:prstGeom prst="rect">
            <a:avLst/>
          </a:prstGeom>
        </p:spPr>
        <p:txBody>
          <a:bodyPr wrap="none">
            <a:spAutoFit/>
          </a:bodyPr>
          <a:lstStyle/>
          <a:p>
            <a:pPr>
              <a:lnSpc>
                <a:spcPct val="115000"/>
              </a:lnSpc>
              <a:spcBef>
                <a:spcPts val="1200"/>
              </a:spcBef>
              <a:spcAft>
                <a:spcPts val="0"/>
              </a:spcAft>
            </a:pPr>
            <a:r>
              <a:rPr lang="es-HN"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Reglas de oro de Bancos de Jóvenes</a:t>
            </a:r>
            <a:endParaRPr lang="es-HN"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2097206" y="2035810"/>
            <a:ext cx="7983941" cy="2298065"/>
          </a:xfrm>
          <a:prstGeom prst="rect">
            <a:avLst/>
          </a:prstGeom>
        </p:spPr>
        <p:txBody>
          <a:bodyPr wrap="square">
            <a:spAutoFit/>
          </a:bodyPr>
          <a:lstStyle/>
          <a:p>
            <a:pPr lvl="0" algn="just">
              <a:lnSpc>
                <a:spcPct val="150000"/>
              </a:lnSpc>
              <a:spcAft>
                <a:spcPts val="1000"/>
              </a:spcAft>
            </a:pPr>
            <a:r>
              <a:rPr lang="es-ES" b="1" dirty="0" smtClean="0">
                <a:latin typeface="Arial" panose="020B0604020202020204" pitchFamily="34" charset="0"/>
                <a:ea typeface="Calibri" panose="020F0502020204030204" pitchFamily="34" charset="0"/>
                <a:cs typeface="Times New Roman" panose="02020603050405020304" pitchFamily="18" charset="0"/>
              </a:rPr>
              <a:t>7. Desarrollo </a:t>
            </a:r>
            <a:r>
              <a:rPr lang="es-ES" b="1" dirty="0">
                <a:latin typeface="Arial" panose="020B0604020202020204" pitchFamily="34" charset="0"/>
                <a:ea typeface="Calibri" panose="020F0502020204030204" pitchFamily="34" charset="0"/>
                <a:cs typeface="Times New Roman" panose="02020603050405020304" pitchFamily="18" charset="0"/>
              </a:rPr>
              <a:t>de las habilidades y experiencia de los jóvenes </a:t>
            </a:r>
            <a:endParaRPr lang="es-HN"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ES" dirty="0">
                <a:latin typeface="Arial" panose="020B0604020202020204" pitchFamily="34" charset="0"/>
                <a:ea typeface="Calibri" panose="020F0502020204030204" pitchFamily="34" charset="0"/>
                <a:cs typeface="Times New Roman" panose="02020603050405020304" pitchFamily="18" charset="0"/>
              </a:rPr>
              <a:t>Utilizando una serie de actividades creativas y divertidas </a:t>
            </a:r>
            <a:r>
              <a:rPr lang="es-ES" dirty="0" smtClean="0">
                <a:latin typeface="Arial" panose="020B0604020202020204" pitchFamily="34" charset="0"/>
                <a:ea typeface="Calibri" panose="020F0502020204030204" pitchFamily="34" charset="0"/>
                <a:cs typeface="Times New Roman" panose="02020603050405020304" pitchFamily="18" charset="0"/>
              </a:rPr>
              <a:t>Bancos de Jóvenes </a:t>
            </a:r>
            <a:r>
              <a:rPr lang="es-ES" dirty="0">
                <a:latin typeface="Arial" panose="020B0604020202020204" pitchFamily="34" charset="0"/>
                <a:ea typeface="Calibri" panose="020F0502020204030204" pitchFamily="34" charset="0"/>
                <a:cs typeface="Times New Roman" panose="02020603050405020304" pitchFamily="18" charset="0"/>
              </a:rPr>
              <a:t>ofrece a los jóvenes nuevas experiencias, nuevas habilidades y nuevos aprendizajes, proporcionando oportunidades para hacer cosas que normalmente no tendrían la oportunidad de hacer.</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34818" y="4333875"/>
            <a:ext cx="2476500" cy="1847850"/>
          </a:xfrm>
          <a:prstGeom prst="rect">
            <a:avLst/>
          </a:prstGeom>
        </p:spPr>
      </p:pic>
    </p:spTree>
    <p:extLst>
      <p:ext uri="{BB962C8B-B14F-4D97-AF65-F5344CB8AC3E}">
        <p14:creationId xmlns:p14="http://schemas.microsoft.com/office/powerpoint/2010/main" val="3639504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4493" y="685076"/>
            <a:ext cx="3446777" cy="410882"/>
          </a:xfrm>
          <a:prstGeom prst="rect">
            <a:avLst/>
          </a:prstGeom>
        </p:spPr>
        <p:txBody>
          <a:bodyPr wrap="none">
            <a:spAutoFit/>
          </a:bodyPr>
          <a:lstStyle/>
          <a:p>
            <a:pPr>
              <a:lnSpc>
                <a:spcPct val="115000"/>
              </a:lnSpc>
              <a:spcBef>
                <a:spcPts val="1200"/>
              </a:spcBef>
              <a:spcAft>
                <a:spcPts val="0"/>
              </a:spcAft>
            </a:pPr>
            <a:r>
              <a:rPr lang="es-HN"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Reglas de oro de Bancos de Jóvenes</a:t>
            </a:r>
            <a:endParaRPr lang="es-HN"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2019869" y="1864469"/>
            <a:ext cx="7942997" cy="2713563"/>
          </a:xfrm>
          <a:prstGeom prst="rect">
            <a:avLst/>
          </a:prstGeom>
        </p:spPr>
        <p:txBody>
          <a:bodyPr wrap="square">
            <a:spAutoFit/>
          </a:bodyPr>
          <a:lstStyle/>
          <a:p>
            <a:pPr lvl="0" algn="just">
              <a:lnSpc>
                <a:spcPct val="150000"/>
              </a:lnSpc>
              <a:spcAft>
                <a:spcPts val="1000"/>
              </a:spcAft>
            </a:pPr>
            <a:r>
              <a:rPr lang="es-ES" b="1" dirty="0" smtClean="0">
                <a:latin typeface="Arial" panose="020B0604020202020204" pitchFamily="34" charset="0"/>
                <a:ea typeface="Calibri" panose="020F0502020204030204" pitchFamily="34" charset="0"/>
                <a:cs typeface="Times New Roman" panose="02020603050405020304" pitchFamily="18" charset="0"/>
              </a:rPr>
              <a:t>8. Reflexión </a:t>
            </a:r>
            <a:r>
              <a:rPr lang="es-ES" b="1" dirty="0">
                <a:latin typeface="Arial" panose="020B0604020202020204" pitchFamily="34" charset="0"/>
                <a:ea typeface="Calibri" panose="020F0502020204030204" pitchFamily="34" charset="0"/>
                <a:cs typeface="Times New Roman" panose="02020603050405020304" pitchFamily="18" charset="0"/>
              </a:rPr>
              <a:t>y evaluación</a:t>
            </a:r>
            <a:endParaRPr lang="es-HN"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ES" dirty="0">
                <a:latin typeface="Arial" panose="020B0604020202020204" pitchFamily="34" charset="0"/>
                <a:ea typeface="Calibri" panose="020F0502020204030204" pitchFamily="34" charset="0"/>
                <a:cs typeface="Times New Roman" panose="02020603050405020304" pitchFamily="18" charset="0"/>
              </a:rPr>
              <a:t>Los comités </a:t>
            </a:r>
            <a:r>
              <a:rPr lang="es-ES" dirty="0" smtClean="0">
                <a:latin typeface="Arial" panose="020B0604020202020204" pitchFamily="34" charset="0"/>
                <a:ea typeface="Calibri" panose="020F0502020204030204" pitchFamily="34" charset="0"/>
                <a:cs typeface="Times New Roman" panose="02020603050405020304" pitchFamily="18" charset="0"/>
              </a:rPr>
              <a:t>Bancos de Jóvenes </a:t>
            </a:r>
            <a:r>
              <a:rPr lang="es-ES" dirty="0">
                <a:latin typeface="Arial" panose="020B0604020202020204" pitchFamily="34" charset="0"/>
                <a:ea typeface="Calibri" panose="020F0502020204030204" pitchFamily="34" charset="0"/>
                <a:cs typeface="Times New Roman" panose="02020603050405020304" pitchFamily="18" charset="0"/>
              </a:rPr>
              <a:t>se toman el tiempo de ver hacia atrás todo en lo que han estado involucrados, desde las actividades de capacitación y trabajo en equipo hasta la forma en que toman decisiones y el tipo de proyectos que financian. Ellos reflexionan sobre lo que funcionó y deciden si quieren hacer algo diferente la próxima vez.</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34818" y="4333875"/>
            <a:ext cx="2476500" cy="1847850"/>
          </a:xfrm>
          <a:prstGeom prst="rect">
            <a:avLst/>
          </a:prstGeom>
        </p:spPr>
      </p:pic>
    </p:spTree>
    <p:extLst>
      <p:ext uri="{BB962C8B-B14F-4D97-AF65-F5344CB8AC3E}">
        <p14:creationId xmlns:p14="http://schemas.microsoft.com/office/powerpoint/2010/main" val="1738390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4493" y="685076"/>
            <a:ext cx="3446777" cy="410882"/>
          </a:xfrm>
          <a:prstGeom prst="rect">
            <a:avLst/>
          </a:prstGeom>
        </p:spPr>
        <p:txBody>
          <a:bodyPr wrap="none">
            <a:spAutoFit/>
          </a:bodyPr>
          <a:lstStyle/>
          <a:p>
            <a:pPr>
              <a:lnSpc>
                <a:spcPct val="115000"/>
              </a:lnSpc>
              <a:spcBef>
                <a:spcPts val="1200"/>
              </a:spcBef>
              <a:spcAft>
                <a:spcPts val="0"/>
              </a:spcAft>
            </a:pPr>
            <a:r>
              <a:rPr lang="es-HN"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Reglas de oro de Bancos de Jóvenes</a:t>
            </a:r>
            <a:endParaRPr lang="es-HN"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2183643" y="1555121"/>
            <a:ext cx="7956644" cy="3544560"/>
          </a:xfrm>
          <a:prstGeom prst="rect">
            <a:avLst/>
          </a:prstGeom>
        </p:spPr>
        <p:txBody>
          <a:bodyPr wrap="square">
            <a:spAutoFit/>
          </a:bodyPr>
          <a:lstStyle/>
          <a:p>
            <a:pPr lvl="0" algn="just">
              <a:lnSpc>
                <a:spcPct val="150000"/>
              </a:lnSpc>
              <a:spcAft>
                <a:spcPts val="1000"/>
              </a:spcAft>
            </a:pPr>
            <a:r>
              <a:rPr lang="es-ES" b="1" dirty="0" smtClean="0">
                <a:latin typeface="Arial" panose="020B0604020202020204" pitchFamily="34" charset="0"/>
                <a:ea typeface="Calibri" panose="020F0502020204030204" pitchFamily="34" charset="0"/>
                <a:cs typeface="Times New Roman" panose="02020603050405020304" pitchFamily="18" charset="0"/>
              </a:rPr>
              <a:t>9. Celebración</a:t>
            </a:r>
            <a:endParaRPr lang="es-HN"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ES" dirty="0" smtClean="0">
                <a:latin typeface="Arial" panose="020B0604020202020204" pitchFamily="34" charset="0"/>
                <a:ea typeface="Calibri" panose="020F0502020204030204" pitchFamily="34" charset="0"/>
                <a:cs typeface="Times New Roman" panose="02020603050405020304" pitchFamily="18" charset="0"/>
              </a:rPr>
              <a:t>Bancos de Jóvenes </a:t>
            </a:r>
            <a:r>
              <a:rPr lang="es-ES" dirty="0">
                <a:latin typeface="Arial" panose="020B0604020202020204" pitchFamily="34" charset="0"/>
                <a:ea typeface="Calibri" panose="020F0502020204030204" pitchFamily="34" charset="0"/>
                <a:cs typeface="Times New Roman" panose="02020603050405020304" pitchFamily="18" charset="0"/>
              </a:rPr>
              <a:t>cree que es importante celebrar tanto el duro trabajo de los jóvenes ejecutores de subvenciones que donan su tiempo libre y también felicitar a los jóvenes que utilizan subvenciones para hacer una diferencia en su comunidad. Mediante la celebración de eventos de los jóvenes ejecutores de subvenciones, los jóvenes que han recibido fondos y los miembros de la comunidad local pueden reunirse para reconocer el impacto de </a:t>
            </a:r>
            <a:r>
              <a:rPr lang="es-ES" dirty="0" smtClean="0">
                <a:latin typeface="Arial" panose="020B0604020202020204" pitchFamily="34" charset="0"/>
                <a:ea typeface="Calibri" panose="020F0502020204030204" pitchFamily="34" charset="0"/>
                <a:cs typeface="Times New Roman" panose="02020603050405020304" pitchFamily="18" charset="0"/>
              </a:rPr>
              <a:t>Bancos de Jóvenes </a:t>
            </a:r>
            <a:r>
              <a:rPr lang="es-ES" dirty="0">
                <a:latin typeface="Arial" panose="020B0604020202020204" pitchFamily="34" charset="0"/>
                <a:ea typeface="Calibri" panose="020F0502020204030204" pitchFamily="34" charset="0"/>
                <a:cs typeface="Times New Roman" panose="02020603050405020304" pitchFamily="18" charset="0"/>
              </a:rPr>
              <a:t>dentro de su área.</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34818" y="4333875"/>
            <a:ext cx="2476500" cy="1847850"/>
          </a:xfrm>
          <a:prstGeom prst="rect">
            <a:avLst/>
          </a:prstGeom>
        </p:spPr>
      </p:pic>
    </p:spTree>
    <p:extLst>
      <p:ext uri="{BB962C8B-B14F-4D97-AF65-F5344CB8AC3E}">
        <p14:creationId xmlns:p14="http://schemas.microsoft.com/office/powerpoint/2010/main" val="4052252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143" y="1238524"/>
            <a:ext cx="6885714" cy="4380952"/>
          </a:xfrm>
          <a:prstGeom prst="rect">
            <a:avLst/>
          </a:prstGeom>
        </p:spPr>
      </p:pic>
      <p:sp>
        <p:nvSpPr>
          <p:cNvPr id="5" name="Rectángulo 4"/>
          <p:cNvSpPr/>
          <p:nvPr/>
        </p:nvSpPr>
        <p:spPr>
          <a:xfrm>
            <a:off x="1037957" y="698724"/>
            <a:ext cx="3230372" cy="410882"/>
          </a:xfrm>
          <a:prstGeom prst="rect">
            <a:avLst/>
          </a:prstGeom>
        </p:spPr>
        <p:txBody>
          <a:bodyPr wrap="none">
            <a:spAutoFit/>
          </a:bodyPr>
          <a:lstStyle/>
          <a:p>
            <a:pPr>
              <a:lnSpc>
                <a:spcPct val="115000"/>
              </a:lnSpc>
              <a:spcBef>
                <a:spcPts val="1200"/>
              </a:spcBef>
              <a:spcAft>
                <a:spcPts val="0"/>
              </a:spcAft>
            </a:pPr>
            <a:r>
              <a:rPr lang="es-HN"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Principios – Preguntas esenciales</a:t>
            </a:r>
            <a:r>
              <a:rPr lang="es-HN" b="1" kern="0" dirty="0">
                <a:solidFill>
                  <a:srgbClr val="2E74B5"/>
                </a:solidFill>
                <a:latin typeface="Calibri Light" panose="020F0302020204030204" pitchFamily="34" charset="0"/>
                <a:ea typeface="Arial Unicode MS" panose="020B0604020202020204" pitchFamily="34" charset="-128"/>
                <a:cs typeface="Times New Roman" panose="02020603050405020304" pitchFamily="18" charset="0"/>
              </a:rPr>
              <a:t> </a:t>
            </a:r>
            <a:endParaRPr lang="es-HN"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3034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37957" y="698724"/>
            <a:ext cx="3230372" cy="410882"/>
          </a:xfrm>
          <a:prstGeom prst="rect">
            <a:avLst/>
          </a:prstGeom>
        </p:spPr>
        <p:txBody>
          <a:bodyPr wrap="none">
            <a:spAutoFit/>
          </a:bodyPr>
          <a:lstStyle/>
          <a:p>
            <a:pPr>
              <a:lnSpc>
                <a:spcPct val="115000"/>
              </a:lnSpc>
              <a:spcBef>
                <a:spcPts val="1200"/>
              </a:spcBef>
              <a:spcAft>
                <a:spcPts val="0"/>
              </a:spcAft>
            </a:pPr>
            <a:r>
              <a:rPr lang="es-HN"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Principios – Preguntas esenciales</a:t>
            </a:r>
            <a:r>
              <a:rPr lang="es-HN" b="1" kern="0" dirty="0">
                <a:solidFill>
                  <a:srgbClr val="2E74B5"/>
                </a:solidFill>
                <a:latin typeface="Calibri Light" panose="020F0302020204030204" pitchFamily="34" charset="0"/>
                <a:ea typeface="Arial Unicode MS" panose="020B0604020202020204" pitchFamily="34" charset="-128"/>
                <a:cs typeface="Times New Roman" panose="02020603050405020304" pitchFamily="18" charset="0"/>
              </a:rPr>
              <a:t> </a:t>
            </a:r>
            <a:endParaRPr lang="es-HN"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tángulo 1"/>
          <p:cNvSpPr/>
          <p:nvPr/>
        </p:nvSpPr>
        <p:spPr>
          <a:xfrm>
            <a:off x="1037957" y="1109606"/>
            <a:ext cx="10398867" cy="4652556"/>
          </a:xfrm>
          <a:prstGeom prst="rect">
            <a:avLst/>
          </a:prstGeom>
        </p:spPr>
        <p:txBody>
          <a:bodyPr wrap="square">
            <a:spAutoFit/>
          </a:bodyPr>
          <a:lstStyle/>
          <a:p>
            <a:pPr marR="312420" algn="just">
              <a:lnSpc>
                <a:spcPct val="150000"/>
              </a:lnSpc>
              <a:spcAft>
                <a:spcPts val="1000"/>
              </a:spcAft>
            </a:pPr>
            <a:r>
              <a:rPr lang="es-ES" sz="1600" dirty="0">
                <a:latin typeface="Arial" panose="020B0604020202020204" pitchFamily="34" charset="0"/>
                <a:ea typeface="Arial Unicode MS" panose="020B0604020202020204" pitchFamily="34" charset="-128"/>
                <a:cs typeface="Times New Roman" panose="02020603050405020304" pitchFamily="18" charset="0"/>
              </a:rPr>
              <a:t>Con la organización de los </a:t>
            </a:r>
            <a:r>
              <a:rPr lang="es-ES" sz="1600" dirty="0" smtClean="0">
                <a:latin typeface="Arial" panose="020B0604020202020204" pitchFamily="34" charset="0"/>
                <a:ea typeface="Arial Unicode MS" panose="020B0604020202020204" pitchFamily="34" charset="-128"/>
                <a:cs typeface="Times New Roman" panose="02020603050405020304" pitchFamily="18" charset="0"/>
              </a:rPr>
              <a:t>Bancos de Jóvenes </a:t>
            </a:r>
            <a:r>
              <a:rPr lang="es-ES" sz="1600" dirty="0">
                <a:latin typeface="Arial" panose="020B0604020202020204" pitchFamily="34" charset="0"/>
                <a:ea typeface="Arial Unicode MS" panose="020B0604020202020204" pitchFamily="34" charset="-128"/>
                <a:cs typeface="Times New Roman" panose="02020603050405020304" pitchFamily="18" charset="0"/>
              </a:rPr>
              <a:t>los </a:t>
            </a:r>
            <a:r>
              <a:rPr lang="es-ES" sz="1600" dirty="0" err="1">
                <a:latin typeface="Arial" panose="020B0604020202020204" pitchFamily="34" charset="0"/>
                <a:ea typeface="Arial Unicode MS" panose="020B0604020202020204" pitchFamily="34" charset="-128"/>
                <a:cs typeface="Times New Roman" panose="02020603050405020304" pitchFamily="18" charset="0"/>
              </a:rPr>
              <a:t>jovenes</a:t>
            </a:r>
            <a:r>
              <a:rPr lang="es-ES" sz="1600" dirty="0">
                <a:latin typeface="Arial" panose="020B0604020202020204" pitchFamily="34" charset="0"/>
                <a:ea typeface="Arial Unicode MS" panose="020B0604020202020204" pitchFamily="34" charset="-128"/>
                <a:cs typeface="Times New Roman" panose="02020603050405020304" pitchFamily="18" charset="0"/>
              </a:rPr>
              <a:t> </a:t>
            </a:r>
            <a:r>
              <a:rPr lang="es-ES" sz="1600" dirty="0" err="1">
                <a:latin typeface="Arial" panose="020B0604020202020204" pitchFamily="34" charset="0"/>
                <a:ea typeface="Arial Unicode MS" panose="020B0604020202020204" pitchFamily="34" charset="-128"/>
                <a:cs typeface="Times New Roman" panose="02020603050405020304" pitchFamily="18" charset="0"/>
              </a:rPr>
              <a:t>tendran</a:t>
            </a:r>
            <a:r>
              <a:rPr lang="es-ES" sz="1600" dirty="0">
                <a:latin typeface="Arial" panose="020B0604020202020204" pitchFamily="34" charset="0"/>
                <a:ea typeface="Arial Unicode MS" panose="020B0604020202020204" pitchFamily="34" charset="-128"/>
                <a:cs typeface="Times New Roman" panose="02020603050405020304" pitchFamily="18" charset="0"/>
              </a:rPr>
              <a:t> la capacidad : </a:t>
            </a:r>
            <a:endParaRPr lang="es-HN" sz="1400" dirty="0">
              <a:latin typeface="Calibri" panose="020F0502020204030204" pitchFamily="34" charset="0"/>
              <a:ea typeface="Calibri" panose="020F0502020204030204" pitchFamily="34" charset="0"/>
              <a:cs typeface="Times New Roman" panose="02020603050405020304" pitchFamily="18" charset="0"/>
            </a:endParaRPr>
          </a:p>
          <a:p>
            <a:pPr marR="312420" lvl="0" algn="just">
              <a:lnSpc>
                <a:spcPct val="150000"/>
              </a:lnSpc>
              <a:spcAft>
                <a:spcPts val="0"/>
              </a:spcAft>
            </a:pPr>
            <a:r>
              <a:rPr lang="es-HN" sz="1600" dirty="0" smtClean="0">
                <a:latin typeface="Arial" panose="020B0604020202020204" pitchFamily="34" charset="0"/>
                <a:ea typeface="Arial Unicode MS" panose="020B0604020202020204" pitchFamily="34" charset="-128"/>
                <a:cs typeface="Times New Roman" panose="02020603050405020304" pitchFamily="18" charset="0"/>
              </a:rPr>
              <a:t>1. ¿Cómo </a:t>
            </a:r>
            <a:r>
              <a:rPr lang="es-HN" sz="1600" dirty="0">
                <a:latin typeface="Arial" panose="020B0604020202020204" pitchFamily="34" charset="0"/>
                <a:ea typeface="Arial Unicode MS" panose="020B0604020202020204" pitchFamily="34" charset="-128"/>
                <a:cs typeface="Times New Roman" panose="02020603050405020304" pitchFamily="18" charset="0"/>
              </a:rPr>
              <a:t>será la participación activa de los jóvenes en la planificación y gestión del </a:t>
            </a:r>
            <a:r>
              <a:rPr lang="es-HN" sz="1600" dirty="0" smtClean="0">
                <a:latin typeface="Arial" panose="020B0604020202020204" pitchFamily="34" charset="0"/>
                <a:ea typeface="Arial Unicode MS" panose="020B0604020202020204" pitchFamily="34" charset="-128"/>
                <a:cs typeface="Times New Roman" panose="02020603050405020304" pitchFamily="18" charset="0"/>
              </a:rPr>
              <a:t>Bancos de Jóvenes </a:t>
            </a:r>
            <a:r>
              <a:rPr lang="es-HN" sz="1600" dirty="0">
                <a:latin typeface="Arial" panose="020B0604020202020204" pitchFamily="34" charset="0"/>
                <a:ea typeface="Arial Unicode MS" panose="020B0604020202020204" pitchFamily="34" charset="-128"/>
                <a:cs typeface="Times New Roman" panose="02020603050405020304" pitchFamily="18" charset="0"/>
              </a:rPr>
              <a:t>para abordar los problemas que les afectan?</a:t>
            </a:r>
            <a:endParaRPr lang="es-HN" sz="1400" dirty="0">
              <a:latin typeface="Calibri" panose="020F0502020204030204" pitchFamily="34" charset="0"/>
              <a:ea typeface="Calibri" panose="020F0502020204030204" pitchFamily="34" charset="0"/>
              <a:cs typeface="Times New Roman" panose="02020603050405020304" pitchFamily="18" charset="0"/>
            </a:endParaRPr>
          </a:p>
          <a:p>
            <a:pPr marL="457200" marR="312420" algn="just">
              <a:lnSpc>
                <a:spcPct val="150000"/>
              </a:lnSpc>
              <a:spcAft>
                <a:spcPts val="0"/>
              </a:spcAft>
            </a:pPr>
            <a:r>
              <a:rPr lang="es-HN" sz="1600" dirty="0">
                <a:latin typeface="Arial" panose="020B0604020202020204" pitchFamily="34" charset="0"/>
                <a:ea typeface="Arial Unicode MS" panose="020B0604020202020204" pitchFamily="34" charset="-128"/>
                <a:cs typeface="Times New Roman" panose="02020603050405020304" pitchFamily="18" charset="0"/>
              </a:rPr>
              <a:t> </a:t>
            </a:r>
            <a:endParaRPr lang="es-HN" sz="1400" dirty="0" smtClean="0">
              <a:latin typeface="Calibri" panose="020F0502020204030204" pitchFamily="34" charset="0"/>
              <a:ea typeface="Calibri" panose="020F0502020204030204" pitchFamily="34" charset="0"/>
              <a:cs typeface="Times New Roman" panose="02020603050405020304" pitchFamily="18" charset="0"/>
            </a:endParaRPr>
          </a:p>
          <a:p>
            <a:pPr marR="312420" lvl="0" algn="just">
              <a:lnSpc>
                <a:spcPct val="150000"/>
              </a:lnSpc>
              <a:spcAft>
                <a:spcPts val="0"/>
              </a:spcAft>
            </a:pPr>
            <a:r>
              <a:rPr lang="es-HN" sz="1600" dirty="0" smtClean="0">
                <a:latin typeface="Arial" panose="020B0604020202020204" pitchFamily="34" charset="0"/>
                <a:ea typeface="Arial Unicode MS" panose="020B0604020202020204" pitchFamily="34" charset="-128"/>
                <a:cs typeface="Times New Roman" panose="02020603050405020304" pitchFamily="18" charset="0"/>
              </a:rPr>
              <a:t>2. ¿Cómo desarrollar los grupos de trabajo dirigidos por los niños y niñas para desarrollar ideas específicas para solucionar estos problemas prioritarios e involucrar a otros miembros y socios de la comunidad?</a:t>
            </a:r>
            <a:endParaRPr lang="es-HN" sz="1400" dirty="0" smtClean="0">
              <a:latin typeface="Calibri" panose="020F0502020204030204" pitchFamily="34" charset="0"/>
              <a:ea typeface="Calibri" panose="020F0502020204030204" pitchFamily="34" charset="0"/>
              <a:cs typeface="Times New Roman" panose="02020603050405020304" pitchFamily="18" charset="0"/>
            </a:endParaRPr>
          </a:p>
          <a:p>
            <a:pPr marL="457200" marR="312420" algn="just">
              <a:lnSpc>
                <a:spcPct val="150000"/>
              </a:lnSpc>
              <a:spcAft>
                <a:spcPts val="0"/>
              </a:spcAft>
            </a:pPr>
            <a:r>
              <a:rPr lang="es-HN" sz="1600" dirty="0">
                <a:latin typeface="Arial" panose="020B0604020202020204" pitchFamily="34" charset="0"/>
                <a:ea typeface="Arial Unicode MS" panose="020B0604020202020204" pitchFamily="34" charset="-128"/>
                <a:cs typeface="Times New Roman" panose="02020603050405020304" pitchFamily="18" charset="0"/>
              </a:rPr>
              <a:t> </a:t>
            </a:r>
            <a:endParaRPr lang="es-HN" sz="1400" dirty="0" smtClean="0">
              <a:latin typeface="Calibri" panose="020F0502020204030204" pitchFamily="34" charset="0"/>
              <a:ea typeface="Calibri" panose="020F0502020204030204" pitchFamily="34" charset="0"/>
              <a:cs typeface="Times New Roman" panose="02020603050405020304" pitchFamily="18" charset="0"/>
            </a:endParaRPr>
          </a:p>
          <a:p>
            <a:pPr marR="312420" lvl="0" algn="just">
              <a:lnSpc>
                <a:spcPct val="150000"/>
              </a:lnSpc>
              <a:spcAft>
                <a:spcPts val="0"/>
              </a:spcAft>
            </a:pPr>
            <a:r>
              <a:rPr lang="es-HN" sz="1600" dirty="0" smtClean="0">
                <a:latin typeface="Arial" panose="020B0604020202020204" pitchFamily="34" charset="0"/>
                <a:ea typeface="Arial Unicode MS" panose="020B0604020202020204" pitchFamily="34" charset="-128"/>
                <a:cs typeface="Times New Roman" panose="02020603050405020304" pitchFamily="18" charset="0"/>
              </a:rPr>
              <a:t>3. ¿Cómo organizarles una presentación a todos los niños y niñas entre los 11 a 17 años de edad, tanto dentro como fuera de la escuela, a manera que ellos determinen cuáles de las actividades se financiaran?</a:t>
            </a:r>
            <a:endParaRPr lang="es-HN" sz="1400" dirty="0" smtClean="0">
              <a:latin typeface="Calibri" panose="020F0502020204030204" pitchFamily="34" charset="0"/>
              <a:ea typeface="Calibri" panose="020F0502020204030204" pitchFamily="34" charset="0"/>
              <a:cs typeface="Times New Roman" panose="02020603050405020304" pitchFamily="18" charset="0"/>
            </a:endParaRPr>
          </a:p>
          <a:p>
            <a:pPr marL="457200" marR="312420" algn="just">
              <a:lnSpc>
                <a:spcPct val="150000"/>
              </a:lnSpc>
              <a:spcAft>
                <a:spcPts val="0"/>
              </a:spcAft>
            </a:pPr>
            <a:r>
              <a:rPr lang="es-HN" sz="1600" dirty="0">
                <a:latin typeface="Arial" panose="020B0604020202020204" pitchFamily="34" charset="0"/>
                <a:ea typeface="Arial Unicode MS" panose="020B0604020202020204" pitchFamily="34" charset="-128"/>
                <a:cs typeface="Times New Roman" panose="02020603050405020304" pitchFamily="18" charset="0"/>
              </a:rPr>
              <a:t> </a:t>
            </a:r>
            <a:endParaRPr lang="es-HN" sz="1400" dirty="0">
              <a:latin typeface="Calibri" panose="020F0502020204030204" pitchFamily="34" charset="0"/>
              <a:ea typeface="Calibri" panose="020F0502020204030204" pitchFamily="34" charset="0"/>
              <a:cs typeface="Times New Roman" panose="02020603050405020304" pitchFamily="18" charset="0"/>
            </a:endParaRPr>
          </a:p>
          <a:p>
            <a:pPr marR="312420" lvl="0" algn="just">
              <a:lnSpc>
                <a:spcPct val="150000"/>
              </a:lnSpc>
              <a:spcAft>
                <a:spcPts val="1000"/>
              </a:spcAft>
            </a:pPr>
            <a:r>
              <a:rPr lang="es-HN" sz="1600" smtClean="0">
                <a:latin typeface="Arial" panose="020B0604020202020204" pitchFamily="34" charset="0"/>
                <a:ea typeface="Arial Unicode MS" panose="020B0604020202020204" pitchFamily="34" charset="-128"/>
                <a:cs typeface="Times New Roman" panose="02020603050405020304" pitchFamily="18" charset="0"/>
              </a:rPr>
              <a:t>4. Es </a:t>
            </a:r>
            <a:r>
              <a:rPr lang="es-HN" sz="1600" dirty="0">
                <a:latin typeface="Arial" panose="020B0604020202020204" pitchFamily="34" charset="0"/>
                <a:ea typeface="Arial Unicode MS" panose="020B0604020202020204" pitchFamily="34" charset="-128"/>
                <a:cs typeface="Times New Roman" panose="02020603050405020304" pitchFamily="18" charset="0"/>
              </a:rPr>
              <a:t>importante ser capaz de demostrar que todo lo que ocurre es legal, justo, eficaz y da valor por el recurso. ¿Está preparado para monitorear la implementación de proyectos? ¿Cómo harías esto?</a:t>
            </a: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4866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841242" y="765429"/>
            <a:ext cx="5431807" cy="5503045"/>
          </a:xfrm>
          <a:prstGeom prst="rect">
            <a:avLst/>
          </a:prstGeom>
        </p:spPr>
        <p:txBody>
          <a:bodyPr wrap="square">
            <a:spAutoFit/>
          </a:bodyPr>
          <a:lstStyle/>
          <a:p>
            <a:pPr>
              <a:lnSpc>
                <a:spcPct val="115000"/>
              </a:lnSpc>
              <a:spcBef>
                <a:spcPts val="1200"/>
              </a:spcBef>
              <a:spcAft>
                <a:spcPts val="0"/>
              </a:spcAft>
            </a:pPr>
            <a:r>
              <a:rPr lang="es-ES" sz="2400" b="1" kern="0" dirty="0" smtClean="0">
                <a:solidFill>
                  <a:srgbClr val="2E74B5"/>
                </a:solidFill>
                <a:effectLst/>
                <a:latin typeface="Calibri Light" panose="020F0302020204030204" pitchFamily="34" charset="0"/>
                <a:ea typeface="Arial Unicode MS" panose="020B0604020202020204" pitchFamily="34" charset="-128"/>
                <a:cs typeface="Times New Roman" panose="02020603050405020304" pitchFamily="18" charset="0"/>
              </a:rPr>
              <a:t>Antecedentes</a:t>
            </a:r>
            <a:endParaRPr lang="es-HN" sz="2400"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s-ES" dirty="0" smtClean="0">
                <a:effectLst/>
                <a:latin typeface="Arial" panose="020B0604020202020204" pitchFamily="34" charset="0"/>
                <a:ea typeface="Arial Unicode MS" panose="020B0604020202020204" pitchFamily="34" charset="-128"/>
                <a:cs typeface="Times New Roman" panose="02020603050405020304" pitchFamily="18" charset="0"/>
              </a:rPr>
              <a:t> </a:t>
            </a:r>
            <a:endParaRPr lang="es-HN"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dirty="0" smtClean="0">
                <a:effectLst/>
                <a:latin typeface="Arial" panose="020B0604020202020204" pitchFamily="34" charset="0"/>
                <a:ea typeface="Arial Unicode MS" panose="020B0604020202020204" pitchFamily="34" charset="-128"/>
                <a:cs typeface="Times New Roman" panose="02020603050405020304" pitchFamily="18" charset="0"/>
              </a:rPr>
              <a:t>La metodología Bancos de Jóvenes</a:t>
            </a:r>
            <a:r>
              <a:rPr lang="es-HN" dirty="0" smtClean="0">
                <a:effectLst/>
                <a:latin typeface="Arial" panose="020B0604020202020204" pitchFamily="34" charset="0"/>
                <a:ea typeface="Arial Unicode MS" panose="020B0604020202020204" pitchFamily="34" charset="-128"/>
                <a:cs typeface="Times New Roman" panose="02020603050405020304" pitchFamily="18" charset="0"/>
              </a:rPr>
              <a:t>, ha sido desarrollada por la Fundación de la juventud de  Irlanda del Norte (CFNI, por sus siglas en inglés). </a:t>
            </a:r>
            <a:r>
              <a:rPr lang="es-HN" dirty="0" smtClean="0">
                <a:effectLst/>
                <a:latin typeface="Arial" panose="020B0604020202020204" pitchFamily="34" charset="0"/>
                <a:ea typeface="Times New Roman" panose="02020603050405020304" pitchFamily="18" charset="0"/>
                <a:cs typeface="Times New Roman" panose="02020603050405020304" pitchFamily="18" charset="0"/>
              </a:rPr>
              <a:t>Actualmente, Bancos de Jóvenes están operando en 28 países en todo el mundo y el movimiento está creciendo rápidamente, lo que indica un gran atractivo del modelo. Las personas involucradas en Bancos de Jóvenes a nivel mundial están conectados a través Bancos de Jóvenes Internacional (YBI) una red que se lanzó oficialmente en abril de 2013.</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t="9751" b="11642"/>
          <a:stretch/>
        </p:blipFill>
        <p:spPr>
          <a:xfrm>
            <a:off x="799431" y="765429"/>
            <a:ext cx="4833784" cy="5390866"/>
          </a:xfrm>
          <a:prstGeom prst="rect">
            <a:avLst/>
          </a:prstGeom>
        </p:spPr>
      </p:pic>
    </p:spTree>
    <p:extLst>
      <p:ext uri="{BB962C8B-B14F-4D97-AF65-F5344CB8AC3E}">
        <p14:creationId xmlns:p14="http://schemas.microsoft.com/office/powerpoint/2010/main" val="3399678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45993" y="662886"/>
            <a:ext cx="7146877" cy="400110"/>
          </a:xfrm>
          <a:prstGeom prst="rect">
            <a:avLst/>
          </a:prstGeom>
        </p:spPr>
        <p:txBody>
          <a:bodyPr wrap="square">
            <a:spAutoFit/>
          </a:bodyPr>
          <a:lstStyle/>
          <a:p>
            <a:r>
              <a:rPr lang="es-HN" sz="2000" dirty="0" smtClean="0">
                <a:effectLst/>
                <a:latin typeface="Arial" panose="020B0604020202020204" pitchFamily="34" charset="0"/>
                <a:ea typeface="Calibri" panose="020F0502020204030204" pitchFamily="34" charset="0"/>
              </a:rPr>
              <a:t>Grupos que involucra un Bancos de Jóvenes </a:t>
            </a:r>
            <a:endParaRPr lang="es-HN" sz="2000" dirty="0"/>
          </a:p>
        </p:txBody>
      </p:sp>
      <p:pic>
        <p:nvPicPr>
          <p:cNvPr id="4" name="Imagen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90299" y="1373589"/>
            <a:ext cx="4804012" cy="4804012"/>
          </a:xfrm>
          <a:prstGeom prst="rect">
            <a:avLst/>
          </a:prstGeom>
        </p:spPr>
      </p:pic>
      <p:sp>
        <p:nvSpPr>
          <p:cNvPr id="5" name="Rectángulo 4"/>
          <p:cNvSpPr/>
          <p:nvPr/>
        </p:nvSpPr>
        <p:spPr>
          <a:xfrm>
            <a:off x="8088245" y="2014495"/>
            <a:ext cx="1760561" cy="923330"/>
          </a:xfrm>
          <a:prstGeom prst="rect">
            <a:avLst/>
          </a:prstGeom>
        </p:spPr>
        <p:txBody>
          <a:bodyPr wrap="square">
            <a:spAutoFit/>
          </a:bodyPr>
          <a:lstStyle/>
          <a:p>
            <a:pPr lvl="0"/>
            <a:r>
              <a:rPr lang="es-HN" dirty="0"/>
              <a:t>Los jóvenes que son el grupo de donación</a:t>
            </a:r>
          </a:p>
        </p:txBody>
      </p:sp>
      <p:sp>
        <p:nvSpPr>
          <p:cNvPr id="6" name="Rectángulo 5"/>
          <p:cNvSpPr/>
          <p:nvPr/>
        </p:nvSpPr>
        <p:spPr>
          <a:xfrm>
            <a:off x="2890556" y="4980063"/>
            <a:ext cx="1625594" cy="646331"/>
          </a:xfrm>
          <a:prstGeom prst="rect">
            <a:avLst/>
          </a:prstGeom>
        </p:spPr>
        <p:txBody>
          <a:bodyPr wrap="square">
            <a:spAutoFit/>
          </a:bodyPr>
          <a:lstStyle/>
          <a:p>
            <a:pPr lvl="0"/>
            <a:r>
              <a:rPr lang="es-HN" dirty="0"/>
              <a:t>Los adultos que los apoyan</a:t>
            </a:r>
          </a:p>
        </p:txBody>
      </p:sp>
      <p:sp>
        <p:nvSpPr>
          <p:cNvPr id="7" name="Rectángulo 6"/>
          <p:cNvSpPr/>
          <p:nvPr/>
        </p:nvSpPr>
        <p:spPr>
          <a:xfrm>
            <a:off x="8219014" y="4980063"/>
            <a:ext cx="2105090" cy="646331"/>
          </a:xfrm>
          <a:prstGeom prst="rect">
            <a:avLst/>
          </a:prstGeom>
        </p:spPr>
        <p:txBody>
          <a:bodyPr wrap="square">
            <a:spAutoFit/>
          </a:bodyPr>
          <a:lstStyle/>
          <a:p>
            <a:pPr lvl="0"/>
            <a:r>
              <a:rPr lang="es-HN" dirty="0"/>
              <a:t>Los jóvenes </a:t>
            </a:r>
            <a:r>
              <a:rPr lang="es-HN" dirty="0" smtClean="0"/>
              <a:t>solicitantes</a:t>
            </a:r>
            <a:endParaRPr lang="es-HN" dirty="0"/>
          </a:p>
        </p:txBody>
      </p:sp>
      <p:sp>
        <p:nvSpPr>
          <p:cNvPr id="8" name="Rectángulo 7"/>
          <p:cNvSpPr/>
          <p:nvPr/>
        </p:nvSpPr>
        <p:spPr>
          <a:xfrm>
            <a:off x="5545427" y="1518289"/>
            <a:ext cx="1961384" cy="646331"/>
          </a:xfrm>
          <a:prstGeom prst="rect">
            <a:avLst/>
          </a:prstGeom>
        </p:spPr>
        <p:txBody>
          <a:bodyPr wrap="square">
            <a:spAutoFit/>
          </a:bodyPr>
          <a:lstStyle/>
          <a:p>
            <a:pPr lvl="0"/>
            <a:r>
              <a:rPr lang="es-HN" dirty="0"/>
              <a:t>La organización </a:t>
            </a:r>
            <a:r>
              <a:rPr lang="es-HN" dirty="0" smtClean="0"/>
              <a:t>anfitriona</a:t>
            </a:r>
            <a:endParaRPr lang="es-HN" dirty="0"/>
          </a:p>
        </p:txBody>
      </p:sp>
      <p:sp>
        <p:nvSpPr>
          <p:cNvPr id="12" name="Rectángulo 11"/>
          <p:cNvSpPr/>
          <p:nvPr/>
        </p:nvSpPr>
        <p:spPr>
          <a:xfrm>
            <a:off x="2339004" y="2526466"/>
            <a:ext cx="2055575" cy="840230"/>
          </a:xfrm>
          <a:prstGeom prst="rect">
            <a:avLst/>
          </a:prstGeom>
        </p:spPr>
        <p:txBody>
          <a:bodyPr wrap="square">
            <a:spAutoFit/>
          </a:bodyPr>
          <a:lstStyle/>
          <a:p>
            <a:pPr lvl="0" algn="ctr" defTabSz="533400">
              <a:lnSpc>
                <a:spcPct val="90000"/>
              </a:lnSpc>
              <a:spcBef>
                <a:spcPct val="0"/>
              </a:spcBef>
              <a:spcAft>
                <a:spcPct val="35000"/>
              </a:spcAft>
            </a:pPr>
            <a:r>
              <a:rPr lang="es-HN" dirty="0" smtClean="0"/>
              <a:t>Socios que </a:t>
            </a:r>
            <a:r>
              <a:rPr lang="es-HN" dirty="0"/>
              <a:t>apoya a las organizaciones anfitrionas</a:t>
            </a:r>
          </a:p>
        </p:txBody>
      </p:sp>
    </p:spTree>
    <p:extLst>
      <p:ext uri="{BB962C8B-B14F-4D97-AF65-F5344CB8AC3E}">
        <p14:creationId xmlns:p14="http://schemas.microsoft.com/office/powerpoint/2010/main" val="1329476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62968" y="3775010"/>
            <a:ext cx="2573855" cy="2352835"/>
          </a:xfrm>
          <a:prstGeom prst="rect">
            <a:avLst/>
          </a:prstGeom>
        </p:spPr>
      </p:pic>
      <p:sp>
        <p:nvSpPr>
          <p:cNvPr id="3" name="Rectángulo 2"/>
          <p:cNvSpPr/>
          <p:nvPr/>
        </p:nvSpPr>
        <p:spPr>
          <a:xfrm>
            <a:off x="775647" y="635591"/>
            <a:ext cx="7146877" cy="400110"/>
          </a:xfrm>
          <a:prstGeom prst="rect">
            <a:avLst/>
          </a:prstGeom>
        </p:spPr>
        <p:txBody>
          <a:bodyPr wrap="square">
            <a:spAutoFit/>
          </a:bodyPr>
          <a:lstStyle/>
          <a:p>
            <a:r>
              <a:rPr lang="es-HN" sz="2000" dirty="0" smtClean="0">
                <a:effectLst/>
                <a:latin typeface="Arial" panose="020B0604020202020204" pitchFamily="34" charset="0"/>
                <a:ea typeface="Calibri" panose="020F0502020204030204" pitchFamily="34" charset="0"/>
              </a:rPr>
              <a:t>Porqué un Bancos de Jóvenes?</a:t>
            </a:r>
            <a:endParaRPr lang="es-HN" sz="2000" dirty="0"/>
          </a:p>
        </p:txBody>
      </p:sp>
      <p:sp>
        <p:nvSpPr>
          <p:cNvPr id="4" name="Rectángulo 3"/>
          <p:cNvSpPr/>
          <p:nvPr/>
        </p:nvSpPr>
        <p:spPr>
          <a:xfrm>
            <a:off x="706155" y="1245079"/>
            <a:ext cx="8901869" cy="3431709"/>
          </a:xfrm>
          <a:prstGeom prst="rect">
            <a:avLst/>
          </a:prstGeom>
        </p:spPr>
        <p:txBody>
          <a:bodyPr wrap="square">
            <a:spAutoFit/>
          </a:bodyPr>
          <a:lstStyle/>
          <a:p>
            <a:pPr marL="285750" indent="-285750" algn="just">
              <a:lnSpc>
                <a:spcPct val="150000"/>
              </a:lnSpc>
              <a:spcAft>
                <a:spcPts val="1000"/>
              </a:spcAft>
              <a:buFont typeface="Arial" panose="020B0604020202020204" pitchFamily="34" charset="0"/>
              <a:buChar char="•"/>
            </a:pPr>
            <a:r>
              <a:rPr lang="es-HN" sz="1600" dirty="0" smtClean="0">
                <a:effectLst/>
                <a:latin typeface="Arial" panose="020B0604020202020204" pitchFamily="34" charset="0"/>
                <a:ea typeface="Calibri" panose="020F0502020204030204" pitchFamily="34" charset="0"/>
                <a:cs typeface="Times New Roman" panose="02020603050405020304" pitchFamily="18" charset="0"/>
              </a:rPr>
              <a:t>Se ha observado lugares y espacios donde los jóvenes tienen poca participación debido a su contexto social, geográfico, género y etnicidad; situándolos en una posición de marginalidad e indiferencia de parte de la sociedad, </a:t>
            </a:r>
          </a:p>
          <a:p>
            <a:pPr marL="285750" indent="-285750" algn="just">
              <a:lnSpc>
                <a:spcPct val="150000"/>
              </a:lnSpc>
              <a:spcAft>
                <a:spcPts val="1000"/>
              </a:spcAft>
              <a:buFont typeface="Arial" panose="020B0604020202020204" pitchFamily="34" charset="0"/>
              <a:buChar char="•"/>
            </a:pPr>
            <a:r>
              <a:rPr lang="es-HN" sz="1600" dirty="0" smtClean="0">
                <a:latin typeface="Arial" panose="020B0604020202020204" pitchFamily="34" charset="0"/>
                <a:ea typeface="Calibri" panose="020F0502020204030204" pitchFamily="34" charset="0"/>
                <a:cs typeface="Times New Roman" panose="02020603050405020304" pitchFamily="18" charset="0"/>
              </a:rPr>
              <a:t>L</a:t>
            </a:r>
            <a:r>
              <a:rPr lang="es-HN" sz="1600" dirty="0" smtClean="0">
                <a:effectLst/>
                <a:latin typeface="Arial" panose="020B0604020202020204" pitchFamily="34" charset="0"/>
                <a:ea typeface="Calibri" panose="020F0502020204030204" pitchFamily="34" charset="0"/>
                <a:cs typeface="Times New Roman" panose="02020603050405020304" pitchFamily="18" charset="0"/>
              </a:rPr>
              <a:t>imitada acceso a recursos para el desarrollo de sus capacidades y emprendimientos</a:t>
            </a:r>
            <a:endParaRPr lang="es-HN"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Arial" panose="020B0604020202020204" pitchFamily="34" charset="0"/>
              <a:buChar char="•"/>
            </a:pPr>
            <a:r>
              <a:rPr lang="es-HN" sz="1600" dirty="0" smtClean="0">
                <a:effectLst/>
                <a:latin typeface="Arial" panose="020B0604020202020204" pitchFamily="34" charset="0"/>
                <a:ea typeface="Times New Roman" panose="02020603050405020304" pitchFamily="18" charset="0"/>
                <a:cs typeface="Times New Roman" panose="02020603050405020304" pitchFamily="18" charset="0"/>
              </a:rPr>
              <a:t>Bancos de Jóvenes</a:t>
            </a:r>
            <a:r>
              <a:rPr lang="es-HN" sz="1600" dirty="0" smtClean="0">
                <a:effectLst/>
                <a:latin typeface="Arial" panose="020B0604020202020204" pitchFamily="34" charset="0"/>
                <a:ea typeface="Calibri" panose="020F0502020204030204" pitchFamily="34" charset="0"/>
                <a:cs typeface="Times New Roman" panose="02020603050405020304" pitchFamily="18" charset="0"/>
              </a:rPr>
              <a:t> abre el potencial de los jóvenes, y les permita hacer una diferencia en su comunidad, ayudando a desarrollarse como ciudadanos valiosos, </a:t>
            </a:r>
          </a:p>
          <a:p>
            <a:pPr marL="285750" indent="-285750" algn="just">
              <a:lnSpc>
                <a:spcPct val="150000"/>
              </a:lnSpc>
              <a:spcAft>
                <a:spcPts val="1000"/>
              </a:spcAft>
              <a:buFont typeface="Arial" panose="020B0604020202020204" pitchFamily="34" charset="0"/>
              <a:buChar char="•"/>
            </a:pPr>
            <a:r>
              <a:rPr lang="es-HN" sz="1600" dirty="0" smtClean="0">
                <a:latin typeface="Arial" panose="020B0604020202020204" pitchFamily="34" charset="0"/>
                <a:ea typeface="Calibri" panose="020F0502020204030204" pitchFamily="34" charset="0"/>
                <a:cs typeface="Times New Roman" panose="02020603050405020304" pitchFamily="18" charset="0"/>
              </a:rPr>
              <a:t>Uso de un </a:t>
            </a:r>
            <a:r>
              <a:rPr lang="es-HN" sz="1600" dirty="0" smtClean="0">
                <a:effectLst/>
                <a:latin typeface="Arial" panose="020B0604020202020204" pitchFamily="34" charset="0"/>
                <a:ea typeface="Calibri" panose="020F0502020204030204" pitchFamily="34" charset="0"/>
                <a:cs typeface="Times New Roman" panose="02020603050405020304" pitchFamily="18" charset="0"/>
              </a:rPr>
              <a:t>modelo simple: los jóvenes trabajan juntos como parte de un equipo para hacer pequeñas donaciones para financiar grupos de jóvenes que realizan proyectos comunitarios. </a:t>
            </a: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6225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44454" y="1294728"/>
            <a:ext cx="7110484" cy="3416320"/>
          </a:xfrm>
          <a:prstGeom prst="rect">
            <a:avLst/>
          </a:prstGeom>
        </p:spPr>
        <p:txBody>
          <a:bodyPr wrap="square">
            <a:spAutoFit/>
          </a:bodyPr>
          <a:lstStyle/>
          <a:p>
            <a:pPr algn="just">
              <a:lnSpc>
                <a:spcPct val="150000"/>
              </a:lnSpc>
              <a:spcAft>
                <a:spcPts val="1000"/>
              </a:spcAft>
            </a:pPr>
            <a:r>
              <a:rPr lang="es-HN" dirty="0" smtClean="0">
                <a:effectLst/>
                <a:latin typeface="Arial" panose="020B0604020202020204" pitchFamily="34" charset="0"/>
                <a:ea typeface="Calibri" panose="020F0502020204030204" pitchFamily="34" charset="0"/>
                <a:cs typeface="Times New Roman" panose="02020603050405020304" pitchFamily="18" charset="0"/>
              </a:rPr>
              <a:t>Un Bancos de Jóvenes es una organización de concesión de subvenciones dirigida por jóvenes, que canaliza recursos en proyectos que mejoren la calidad de vida de las comunidades. También es un proceso para fortalecer la capacidad de los jóvenes en la toma de decisiones, así como aumentar sus capacidades de empleabilidad. Bancos de Jóvenes están a cargo de los jóvenes para los jóvenes estén donde estén, es único porque los jóvenes gestionan y disponen de recurso y deciden cómo se utilizara.</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632346" y="744773"/>
            <a:ext cx="7146877" cy="400110"/>
          </a:xfrm>
          <a:prstGeom prst="rect">
            <a:avLst/>
          </a:prstGeom>
        </p:spPr>
        <p:txBody>
          <a:bodyPr wrap="square">
            <a:spAutoFit/>
          </a:bodyPr>
          <a:lstStyle/>
          <a:p>
            <a:r>
              <a:rPr lang="es-HN" sz="2000" dirty="0" smtClean="0">
                <a:effectLst/>
                <a:latin typeface="Arial" panose="020B0604020202020204" pitchFamily="34" charset="0"/>
                <a:ea typeface="Calibri" panose="020F0502020204030204" pitchFamily="34" charset="0"/>
              </a:rPr>
              <a:t>Que es un Bancos de Jóvenes?</a:t>
            </a:r>
            <a:endParaRPr lang="es-HN" sz="2000"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74" y="1575704"/>
            <a:ext cx="3775737" cy="3285189"/>
          </a:xfrm>
          <a:prstGeom prst="rect">
            <a:avLst/>
          </a:prstGeom>
        </p:spPr>
      </p:pic>
    </p:spTree>
    <p:extLst>
      <p:ext uri="{BB962C8B-B14F-4D97-AF65-F5344CB8AC3E}">
        <p14:creationId xmlns:p14="http://schemas.microsoft.com/office/powerpoint/2010/main" val="3898657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18864" y="703786"/>
            <a:ext cx="10345005" cy="1554272"/>
          </a:xfrm>
          <a:prstGeom prst="rect">
            <a:avLst/>
          </a:prstGeom>
        </p:spPr>
        <p:txBody>
          <a:bodyPr wrap="square">
            <a:spAutoFit/>
          </a:bodyPr>
          <a:lstStyle/>
          <a:p>
            <a:pPr>
              <a:lnSpc>
                <a:spcPct val="115000"/>
              </a:lnSpc>
              <a:spcBef>
                <a:spcPts val="1200"/>
              </a:spcBef>
              <a:spcAft>
                <a:spcPts val="0"/>
              </a:spcAft>
            </a:pPr>
            <a:r>
              <a:rPr lang="es-HN" sz="2000"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Objetivos</a:t>
            </a:r>
            <a:r>
              <a:rPr lang="es-HN" sz="2000" b="1" kern="0" dirty="0" smtClean="0">
                <a:solidFill>
                  <a:srgbClr val="2E74B5"/>
                </a:solidFill>
                <a:effectLst/>
                <a:latin typeface="Calibri Light" panose="020F0302020204030204" pitchFamily="34" charset="0"/>
                <a:ea typeface="Arial Unicode MS" panose="020B0604020202020204" pitchFamily="34" charset="-128"/>
                <a:cs typeface="Times New Roman" panose="02020603050405020304" pitchFamily="18" charset="0"/>
              </a:rPr>
              <a:t> </a:t>
            </a:r>
            <a:endParaRPr lang="es-HN" sz="2000"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1600200" lvl="3" indent="-228600" algn="just">
              <a:lnSpc>
                <a:spcPct val="150000"/>
              </a:lnSpc>
              <a:spcAft>
                <a:spcPts val="0"/>
              </a:spcAft>
              <a:buFont typeface="+mj-lt"/>
              <a:buAutoNum type="arabicPeriod"/>
            </a:pPr>
            <a:r>
              <a:rPr lang="es-HN" sz="1600" dirty="0" smtClean="0">
                <a:effectLst/>
                <a:latin typeface="Arial" panose="020B0604020202020204" pitchFamily="34" charset="0"/>
                <a:ea typeface="Arial Unicode MS" panose="020B0604020202020204" pitchFamily="34" charset="-128"/>
                <a:cs typeface="Times New Roman" panose="02020603050405020304" pitchFamily="18" charset="0"/>
              </a:rPr>
              <a:t>Establecer un proceso mediante el cual los jóvenes en sus comunidades desarrollan habilidades de liderazgo, a través de la formación, organización, y acceso a financiamiento para el mejoramiento de </a:t>
            </a:r>
            <a:r>
              <a:rPr lang="es-HN" sz="1600" dirty="0" smtClean="0">
                <a:effectLst/>
                <a:latin typeface="Arial" panose="020B0604020202020204" pitchFamily="34" charset="0"/>
                <a:ea typeface="Calibri" panose="020F0502020204030204" pitchFamily="34" charset="0"/>
                <a:cs typeface="Times New Roman" panose="02020603050405020304" pitchFamily="18" charset="0"/>
              </a:rPr>
              <a:t>la calidad de vida.</a:t>
            </a:r>
            <a:r>
              <a:rPr lang="es-HN" sz="1600" dirty="0" smtClean="0">
                <a:effectLst/>
                <a:latin typeface="Arial" panose="020B0604020202020204" pitchFamily="34" charset="0"/>
                <a:ea typeface="Arial Unicode MS" panose="020B0604020202020204" pitchFamily="34" charset="-128"/>
                <a:cs typeface="Times New Roman" panose="02020603050405020304" pitchFamily="18" charset="0"/>
              </a:rPr>
              <a:t> </a:t>
            </a: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928049" y="2449969"/>
            <a:ext cx="7178722" cy="3739485"/>
          </a:xfrm>
          <a:prstGeom prst="rect">
            <a:avLst/>
          </a:prstGeom>
        </p:spPr>
        <p:txBody>
          <a:bodyPr wrap="square">
            <a:spAutoFit/>
          </a:bodyPr>
          <a:lstStyle/>
          <a:p>
            <a:pPr lvl="3" algn="just">
              <a:lnSpc>
                <a:spcPct val="150000"/>
              </a:lnSpc>
              <a:spcAft>
                <a:spcPts val="0"/>
              </a:spcAft>
            </a:pPr>
            <a:r>
              <a:rPr lang="es-HN" sz="1600" dirty="0" smtClean="0">
                <a:effectLst/>
                <a:latin typeface="Arial" panose="020B0604020202020204" pitchFamily="34" charset="0"/>
                <a:ea typeface="Arial Unicode MS" panose="020B0604020202020204" pitchFamily="34" charset="-128"/>
                <a:cs typeface="Times New Roman" panose="02020603050405020304" pitchFamily="18" charset="0"/>
              </a:rPr>
              <a:t>2. Promover el involucramiento activo de los jóvenes para atender los problemas específicos de su comunidad, mediante la gestión de recursos, la formulación y ejecución de proyectos comunitarios.</a:t>
            </a:r>
          </a:p>
          <a:p>
            <a:pPr marL="1600200" lvl="3" indent="-228600" algn="just">
              <a:lnSpc>
                <a:spcPct val="150000"/>
              </a:lnSpc>
              <a:spcAft>
                <a:spcPts val="0"/>
              </a:spcAft>
              <a:buFont typeface="+mj-lt"/>
              <a:buAutoNum type="arabicPeriod"/>
            </a:pPr>
            <a:endParaRPr lang="es-HN"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lvl="3" algn="just">
              <a:lnSpc>
                <a:spcPct val="150000"/>
              </a:lnSpc>
              <a:spcAft>
                <a:spcPts val="1000"/>
              </a:spcAft>
            </a:pPr>
            <a:r>
              <a:rPr lang="es-HN" sz="1600" dirty="0" smtClean="0">
                <a:effectLst/>
                <a:latin typeface="Arial" panose="020B0604020202020204" pitchFamily="34" charset="0"/>
                <a:ea typeface="Arial Unicode MS" panose="020B0604020202020204" pitchFamily="34" charset="-128"/>
                <a:cs typeface="Times New Roman" panose="02020603050405020304" pitchFamily="18" charset="0"/>
              </a:rPr>
              <a:t>3. Contar con un proceso y una forma de trabajar con los jóvenes que participan en ejecución de subvenciones donde se les anima y capacita para aprender nuevas habilidades y conocimientos, que les permitan crecer como ciudadanos activos.</a:t>
            </a: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26923" y="2449969"/>
            <a:ext cx="3072554" cy="3323034"/>
          </a:xfrm>
          <a:prstGeom prst="rect">
            <a:avLst/>
          </a:prstGeom>
        </p:spPr>
      </p:pic>
    </p:spTree>
    <p:extLst>
      <p:ext uri="{BB962C8B-B14F-4D97-AF65-F5344CB8AC3E}">
        <p14:creationId xmlns:p14="http://schemas.microsoft.com/office/powerpoint/2010/main" val="2592568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75259" y="3168823"/>
            <a:ext cx="2941945" cy="2941945"/>
          </a:xfrm>
          <a:prstGeom prst="rect">
            <a:avLst/>
          </a:prstGeom>
        </p:spPr>
      </p:pic>
      <p:sp>
        <p:nvSpPr>
          <p:cNvPr id="2" name="Rectángulo 1"/>
          <p:cNvSpPr/>
          <p:nvPr/>
        </p:nvSpPr>
        <p:spPr>
          <a:xfrm>
            <a:off x="655091" y="777561"/>
            <a:ext cx="8038533" cy="5087547"/>
          </a:xfrm>
          <a:prstGeom prst="rect">
            <a:avLst/>
          </a:prstGeom>
        </p:spPr>
        <p:txBody>
          <a:bodyPr wrap="square">
            <a:spAutoFit/>
          </a:bodyPr>
          <a:lstStyle/>
          <a:p>
            <a:pPr>
              <a:lnSpc>
                <a:spcPct val="115000"/>
              </a:lnSpc>
              <a:spcBef>
                <a:spcPts val="1200"/>
              </a:spcBef>
              <a:spcAft>
                <a:spcPts val="0"/>
              </a:spcAft>
            </a:pPr>
            <a:r>
              <a:rPr lang="es-HN" sz="2400"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Resultados de un Bancos de Jóvenes</a:t>
            </a:r>
            <a:r>
              <a:rPr lang="es-HN" b="1" kern="0" dirty="0" smtClean="0">
                <a:solidFill>
                  <a:srgbClr val="2E74B5"/>
                </a:solidFill>
                <a:effectLst/>
                <a:latin typeface="Arial" panose="020B0604020202020204" pitchFamily="34" charset="0"/>
                <a:ea typeface="Arial Unicode MS" panose="020B0604020202020204" pitchFamily="34" charset="-128"/>
                <a:cs typeface="Times New Roman" panose="02020603050405020304" pitchFamily="18" charset="0"/>
              </a:rPr>
              <a:t> </a:t>
            </a:r>
            <a:endParaRPr lang="es-HN" sz="2400"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914400" algn="just">
              <a:lnSpc>
                <a:spcPct val="150000"/>
              </a:lnSpc>
              <a:spcAft>
                <a:spcPts val="0"/>
              </a:spcAft>
            </a:pPr>
            <a:r>
              <a:rPr lang="es-HN"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s-HN"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50000"/>
              </a:lnSpc>
              <a:spcAft>
                <a:spcPts val="0"/>
              </a:spcAft>
            </a:pPr>
            <a:r>
              <a:rPr lang="es-HN" b="1" dirty="0" smtClean="0">
                <a:effectLst/>
                <a:latin typeface="Arial" panose="020B0604020202020204" pitchFamily="34" charset="0"/>
                <a:ea typeface="Times New Roman" panose="02020603050405020304" pitchFamily="18" charset="0"/>
                <a:cs typeface="Times New Roman" panose="02020603050405020304" pitchFamily="18" charset="0"/>
              </a:rPr>
              <a:t>Ciudadanía Activa</a:t>
            </a:r>
            <a:r>
              <a:rPr lang="es-HN" dirty="0" smtClean="0">
                <a:effectLst/>
                <a:latin typeface="Arial" panose="020B0604020202020204" pitchFamily="34" charset="0"/>
                <a:ea typeface="Times New Roman" panose="02020603050405020304" pitchFamily="18" charset="0"/>
                <a:cs typeface="Times New Roman" panose="02020603050405020304" pitchFamily="18" charset="0"/>
              </a:rPr>
              <a:t>: Los jóvenes se encuentran sensibilizados sobre la problemática de sus comunidades y participa de manera activa en la implementación de acciones sociales para ayudar a resolverlos.</a:t>
            </a:r>
            <a:endParaRPr lang="es-HN"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50000"/>
              </a:lnSpc>
              <a:spcAft>
                <a:spcPts val="0"/>
              </a:spcAft>
            </a:pPr>
            <a:r>
              <a:rPr lang="es-HN"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s-HN"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50000"/>
              </a:lnSpc>
              <a:spcAft>
                <a:spcPts val="0"/>
              </a:spcAft>
            </a:pPr>
            <a:r>
              <a:rPr lang="es-HN" b="1" dirty="0" smtClean="0">
                <a:effectLst/>
                <a:latin typeface="Arial" panose="020B0604020202020204" pitchFamily="34" charset="0"/>
                <a:ea typeface="Times New Roman" panose="02020603050405020304" pitchFamily="18" charset="0"/>
                <a:cs typeface="Times New Roman" panose="02020603050405020304" pitchFamily="18" charset="0"/>
              </a:rPr>
              <a:t>Filantropía de los Jóvenes</a:t>
            </a:r>
            <a:r>
              <a:rPr lang="es-HN" dirty="0" smtClean="0">
                <a:effectLst/>
                <a:latin typeface="Arial" panose="020B0604020202020204" pitchFamily="34" charset="0"/>
                <a:ea typeface="Times New Roman" panose="02020603050405020304" pitchFamily="18" charset="0"/>
                <a:cs typeface="Times New Roman" panose="02020603050405020304" pitchFamily="18" charset="0"/>
              </a:rPr>
              <a:t>: Los jóvenes entienden que pueden desempeñar un rol clave, apoyando las iniciativas de su comunidad</a:t>
            </a:r>
            <a:endParaRPr lang="es-HN"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50000"/>
              </a:lnSpc>
              <a:spcAft>
                <a:spcPts val="0"/>
              </a:spcAft>
            </a:pPr>
            <a:r>
              <a:rPr lang="es-HN"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s-HN"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50000"/>
              </a:lnSpc>
              <a:spcAft>
                <a:spcPts val="1000"/>
              </a:spcAft>
            </a:pPr>
            <a:r>
              <a:rPr lang="es-HN" b="1" dirty="0" smtClean="0">
                <a:effectLst/>
                <a:latin typeface="Arial" panose="020B0604020202020204" pitchFamily="34" charset="0"/>
                <a:ea typeface="Times New Roman" panose="02020603050405020304" pitchFamily="18" charset="0"/>
                <a:cs typeface="Times New Roman" panose="02020603050405020304" pitchFamily="18" charset="0"/>
              </a:rPr>
              <a:t>Influencia en la toma de decisiones</a:t>
            </a:r>
            <a:r>
              <a:rPr lang="es-HN" dirty="0" smtClean="0">
                <a:effectLst/>
                <a:latin typeface="Arial" panose="020B0604020202020204" pitchFamily="34" charset="0"/>
                <a:ea typeface="Times New Roman" panose="02020603050405020304" pitchFamily="18" charset="0"/>
                <a:cs typeface="Times New Roman" panose="02020603050405020304" pitchFamily="18" charset="0"/>
              </a:rPr>
              <a:t>: Los jóvenes se involucran en la toma de decisiones sobre el uso de los recursos, dirigidos al desarrollo de sus comunidades.</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5927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96805" y="654879"/>
            <a:ext cx="7133798" cy="5528693"/>
          </a:xfrm>
          <a:prstGeom prst="rect">
            <a:avLst/>
          </a:prstGeom>
        </p:spPr>
      </p:pic>
      <p:sp>
        <p:nvSpPr>
          <p:cNvPr id="6" name="Rectángulo 5"/>
          <p:cNvSpPr/>
          <p:nvPr/>
        </p:nvSpPr>
        <p:spPr>
          <a:xfrm>
            <a:off x="2780166" y="2656470"/>
            <a:ext cx="1027560" cy="893514"/>
          </a:xfrm>
          <a:prstGeom prst="rect">
            <a:avLst/>
          </a:prstGeom>
        </p:spPr>
        <p:txBody>
          <a:bodyPr wrap="square">
            <a:spAutoFit/>
          </a:bodyPr>
          <a:lstStyle/>
          <a:p>
            <a:pPr lvl="0" algn="ctr">
              <a:lnSpc>
                <a:spcPct val="150000"/>
              </a:lnSpc>
              <a:spcAft>
                <a:spcPts val="1000"/>
              </a:spcAft>
            </a:pPr>
            <a:r>
              <a:rPr lang="es-ES" sz="1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Liderado por jóvenes</a:t>
            </a:r>
            <a:endParaRPr lang="es-H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4473845" y="2009434"/>
            <a:ext cx="1285510" cy="1294072"/>
          </a:xfrm>
          <a:prstGeom prst="rect">
            <a:avLst/>
          </a:prstGeom>
        </p:spPr>
        <p:txBody>
          <a:bodyPr wrap="square">
            <a:spAutoFit/>
          </a:bodyPr>
          <a:lstStyle/>
          <a:p>
            <a:pPr lvl="0" algn="ctr">
              <a:lnSpc>
                <a:spcPct val="150000"/>
              </a:lnSpc>
              <a:spcAft>
                <a:spcPts val="1000"/>
              </a:spcAft>
            </a:pPr>
            <a:r>
              <a:rPr lang="es-ES" b="1" smtClean="0">
                <a:solidFill>
                  <a:schemeClr val="bg1"/>
                </a:solidFill>
                <a:latin typeface="Arial" panose="020B0604020202020204" pitchFamily="34" charset="0"/>
                <a:ea typeface="Calibri" panose="020F0502020204030204" pitchFamily="34" charset="0"/>
                <a:cs typeface="Times New Roman" panose="02020603050405020304" pitchFamily="18" charset="0"/>
              </a:rPr>
              <a:t>Abierto a todos los jóvenes</a:t>
            </a:r>
            <a:endParaRPr lang="es-HN"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5478014" y="1078241"/>
            <a:ext cx="1577879" cy="1027012"/>
          </a:xfrm>
          <a:prstGeom prst="rect">
            <a:avLst/>
          </a:prstGeom>
        </p:spPr>
        <p:txBody>
          <a:bodyPr wrap="square">
            <a:spAutoFit/>
          </a:bodyPr>
          <a:lstStyle/>
          <a:p>
            <a:pPr marL="457200" algn="ctr">
              <a:lnSpc>
                <a:spcPct val="150000"/>
              </a:lnSpc>
              <a:spcAft>
                <a:spcPts val="1000"/>
              </a:spcAft>
            </a:pPr>
            <a:r>
              <a:rPr lang="es-ES" sz="1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Participación e inclusión</a:t>
            </a:r>
            <a:endParaRPr lang="es-HN"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6937611" y="997345"/>
            <a:ext cx="1728717" cy="1080680"/>
          </a:xfrm>
          <a:prstGeom prst="rect">
            <a:avLst/>
          </a:prstGeom>
        </p:spPr>
        <p:txBody>
          <a:bodyPr wrap="square">
            <a:spAutoFit/>
          </a:bodyPr>
          <a:lstStyle/>
          <a:p>
            <a:pPr marL="457200" algn="just">
              <a:lnSpc>
                <a:spcPct val="150000"/>
              </a:lnSpc>
              <a:spcAft>
                <a:spcPts val="1000"/>
              </a:spcAft>
            </a:pPr>
            <a:r>
              <a:rPr lang="es-ES" sz="1100" b="1" dirty="0">
                <a:solidFill>
                  <a:schemeClr val="bg1"/>
                </a:solidFill>
                <a:latin typeface="Arial" panose="020B0604020202020204" pitchFamily="34" charset="0"/>
                <a:ea typeface="Calibri" panose="020F0502020204030204" pitchFamily="34" charset="0"/>
                <a:cs typeface="Times New Roman" panose="02020603050405020304" pitchFamily="18" charset="0"/>
              </a:rPr>
              <a:t>Promoción de la comprensión y respeto a las diferencias</a:t>
            </a:r>
            <a:endParaRPr lang="es-HN"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5863704" y="2569951"/>
            <a:ext cx="1779042" cy="826765"/>
          </a:xfrm>
          <a:prstGeom prst="rect">
            <a:avLst/>
          </a:prstGeom>
        </p:spPr>
        <p:txBody>
          <a:bodyPr wrap="square">
            <a:spAutoFit/>
          </a:bodyPr>
          <a:lstStyle/>
          <a:p>
            <a:pPr marL="457200" algn="just">
              <a:lnSpc>
                <a:spcPct val="150000"/>
              </a:lnSpc>
              <a:spcAft>
                <a:spcPts val="1000"/>
              </a:spcAft>
            </a:pPr>
            <a:r>
              <a:rPr lang="es-ES" sz="1100" b="1" dirty="0">
                <a:solidFill>
                  <a:schemeClr val="bg1"/>
                </a:solidFill>
                <a:latin typeface="Arial" panose="020B0604020202020204" pitchFamily="34" charset="0"/>
                <a:ea typeface="Calibri" panose="020F0502020204030204" pitchFamily="34" charset="0"/>
                <a:cs typeface="Times New Roman" panose="02020603050405020304" pitchFamily="18" charset="0"/>
              </a:rPr>
              <a:t>Métodos claros y justos para la subvención</a:t>
            </a:r>
            <a:endParaRPr lang="es-HN"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7747095" y="2304546"/>
            <a:ext cx="1787857" cy="703847"/>
          </a:xfrm>
          <a:prstGeom prst="rect">
            <a:avLst/>
          </a:prstGeom>
        </p:spPr>
        <p:txBody>
          <a:bodyPr wrap="square">
            <a:spAutoFit/>
          </a:bodyPr>
          <a:lstStyle/>
          <a:p>
            <a:pPr marL="457200" algn="just">
              <a:lnSpc>
                <a:spcPct val="150000"/>
              </a:lnSpc>
              <a:spcAft>
                <a:spcPts val="1000"/>
              </a:spcAft>
            </a:pPr>
            <a:r>
              <a:rPr lang="es-ES" sz="1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¡Decirlo como es!</a:t>
            </a:r>
            <a:endParaRPr lang="es-HN"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7265158" y="3578027"/>
            <a:ext cx="1919785" cy="1170513"/>
          </a:xfrm>
          <a:prstGeom prst="rect">
            <a:avLst/>
          </a:prstGeom>
        </p:spPr>
        <p:txBody>
          <a:bodyPr wrap="square">
            <a:spAutoFit/>
          </a:bodyPr>
          <a:lstStyle/>
          <a:p>
            <a:pPr marL="457200" algn="ctr">
              <a:lnSpc>
                <a:spcPct val="150000"/>
              </a:lnSpc>
              <a:spcAft>
                <a:spcPts val="1000"/>
              </a:spcAft>
            </a:pPr>
            <a:r>
              <a:rPr lang="es-ES" sz="1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Desarrollo de las habilidades y experiencia de los jóvenes </a:t>
            </a:r>
            <a:endParaRPr lang="es-HN"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ángulo 12"/>
          <p:cNvSpPr/>
          <p:nvPr/>
        </p:nvSpPr>
        <p:spPr>
          <a:xfrm>
            <a:off x="7381287" y="5064258"/>
            <a:ext cx="1639884" cy="703847"/>
          </a:xfrm>
          <a:prstGeom prst="rect">
            <a:avLst/>
          </a:prstGeom>
        </p:spPr>
        <p:txBody>
          <a:bodyPr wrap="square">
            <a:spAutoFit/>
          </a:bodyPr>
          <a:lstStyle/>
          <a:p>
            <a:pPr marL="457200" algn="ctr">
              <a:lnSpc>
                <a:spcPct val="150000"/>
              </a:lnSpc>
              <a:spcAft>
                <a:spcPts val="1000"/>
              </a:spcAft>
            </a:pPr>
            <a:r>
              <a:rPr lang="es-ES" sz="1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Reflexión y evaluación</a:t>
            </a:r>
            <a:endParaRPr lang="es-HN"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13"/>
          <p:cNvSpPr/>
          <p:nvPr/>
        </p:nvSpPr>
        <p:spPr>
          <a:xfrm>
            <a:off x="2000707" y="5043744"/>
            <a:ext cx="1967205" cy="463075"/>
          </a:xfrm>
          <a:prstGeom prst="rect">
            <a:avLst/>
          </a:prstGeom>
        </p:spPr>
        <p:txBody>
          <a:bodyPr wrap="none">
            <a:spAutoFit/>
          </a:bodyPr>
          <a:lstStyle/>
          <a:p>
            <a:pPr marL="457200" algn="just">
              <a:lnSpc>
                <a:spcPct val="150000"/>
              </a:lnSpc>
              <a:spcAft>
                <a:spcPts val="1000"/>
              </a:spcAft>
            </a:pPr>
            <a:r>
              <a:rPr lang="es-ES" b="1" dirty="0">
                <a:solidFill>
                  <a:schemeClr val="bg1"/>
                </a:solidFill>
                <a:latin typeface="Arial" panose="020B0604020202020204" pitchFamily="34" charset="0"/>
                <a:ea typeface="Calibri" panose="020F0502020204030204" pitchFamily="34" charset="0"/>
                <a:cs typeface="Times New Roman" panose="02020603050405020304" pitchFamily="18" charset="0"/>
              </a:rPr>
              <a:t>Celebración</a:t>
            </a:r>
            <a:endParaRPr lang="es-HN"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ángulo 14"/>
          <p:cNvSpPr/>
          <p:nvPr/>
        </p:nvSpPr>
        <p:spPr>
          <a:xfrm>
            <a:off x="2410829" y="880077"/>
            <a:ext cx="2449710" cy="1095685"/>
          </a:xfrm>
          <a:prstGeom prst="rect">
            <a:avLst/>
          </a:prstGeom>
        </p:spPr>
        <p:txBody>
          <a:bodyPr wrap="none">
            <a:spAutoFit/>
          </a:bodyPr>
          <a:lstStyle/>
          <a:p>
            <a:pPr>
              <a:lnSpc>
                <a:spcPct val="115000"/>
              </a:lnSpc>
              <a:spcBef>
                <a:spcPts val="1200"/>
              </a:spcBef>
              <a:spcAft>
                <a:spcPts val="0"/>
              </a:spcAft>
            </a:pPr>
            <a:r>
              <a:rPr lang="es-HN" sz="2400" b="1" kern="0" dirty="0">
                <a:latin typeface="Calibri Light" panose="020F0302020204030204" pitchFamily="34" charset="0"/>
                <a:ea typeface="Times New Roman" panose="02020603050405020304" pitchFamily="18" charset="0"/>
                <a:cs typeface="Times New Roman" panose="02020603050405020304" pitchFamily="18" charset="0"/>
              </a:rPr>
              <a:t>Reglas de oro de </a:t>
            </a:r>
            <a:endParaRPr lang="es-HN" sz="2400" b="1" kern="0" dirty="0" smtClean="0">
              <a:latin typeface="Calibri Light" panose="020F0302020204030204" pitchFamily="34" charset="0"/>
              <a:ea typeface="Times New Roman" panose="02020603050405020304" pitchFamily="18" charset="0"/>
              <a:cs typeface="Times New Roman" panose="02020603050405020304" pitchFamily="18" charset="0"/>
            </a:endParaRPr>
          </a:p>
          <a:p>
            <a:pPr>
              <a:lnSpc>
                <a:spcPct val="115000"/>
              </a:lnSpc>
              <a:spcBef>
                <a:spcPts val="1200"/>
              </a:spcBef>
              <a:spcAft>
                <a:spcPts val="0"/>
              </a:spcAft>
            </a:pPr>
            <a:r>
              <a:rPr lang="es-HN" sz="2400" b="1" kern="0" dirty="0" smtClean="0">
                <a:latin typeface="Calibri Light" panose="020F0302020204030204" pitchFamily="34" charset="0"/>
                <a:ea typeface="Times New Roman" panose="02020603050405020304" pitchFamily="18" charset="0"/>
                <a:cs typeface="Times New Roman" panose="02020603050405020304" pitchFamily="18" charset="0"/>
              </a:rPr>
              <a:t>Bancos de Jóvenes</a:t>
            </a:r>
            <a:endParaRPr lang="es-HN" sz="24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736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4493" y="685076"/>
            <a:ext cx="3446777" cy="410882"/>
          </a:xfrm>
          <a:prstGeom prst="rect">
            <a:avLst/>
          </a:prstGeom>
        </p:spPr>
        <p:txBody>
          <a:bodyPr wrap="none">
            <a:spAutoFit/>
          </a:bodyPr>
          <a:lstStyle/>
          <a:p>
            <a:pPr>
              <a:lnSpc>
                <a:spcPct val="115000"/>
              </a:lnSpc>
              <a:spcBef>
                <a:spcPts val="1200"/>
              </a:spcBef>
              <a:spcAft>
                <a:spcPts val="0"/>
              </a:spcAft>
            </a:pPr>
            <a:r>
              <a:rPr lang="es-HN"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Reglas de oro de Bancos de Jóvenes</a:t>
            </a:r>
            <a:endParaRPr lang="es-HN"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2938818" y="1837174"/>
            <a:ext cx="6096000" cy="3544560"/>
          </a:xfrm>
          <a:prstGeom prst="rect">
            <a:avLst/>
          </a:prstGeom>
        </p:spPr>
        <p:txBody>
          <a:bodyPr>
            <a:spAutoFit/>
          </a:bodyPr>
          <a:lstStyle/>
          <a:p>
            <a:pPr marL="342900" lvl="0" indent="-342900" algn="just">
              <a:lnSpc>
                <a:spcPct val="150000"/>
              </a:lnSpc>
              <a:spcAft>
                <a:spcPts val="1000"/>
              </a:spcAft>
              <a:buFont typeface="+mj-lt"/>
              <a:buAutoNum type="arabicPeriod"/>
            </a:pPr>
            <a:r>
              <a:rPr lang="es-ES" b="1" dirty="0">
                <a:latin typeface="Arial" panose="020B0604020202020204" pitchFamily="34" charset="0"/>
                <a:ea typeface="Calibri" panose="020F0502020204030204" pitchFamily="34" charset="0"/>
                <a:cs typeface="Times New Roman" panose="02020603050405020304" pitchFamily="18" charset="0"/>
              </a:rPr>
              <a:t>Liderado por jóvenes</a:t>
            </a:r>
            <a:endParaRPr lang="es-HN"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ES" dirty="0">
                <a:latin typeface="Arial" panose="020B0604020202020204" pitchFamily="34" charset="0"/>
                <a:ea typeface="Calibri" panose="020F0502020204030204" pitchFamily="34" charset="0"/>
                <a:cs typeface="Times New Roman" panose="02020603050405020304" pitchFamily="18" charset="0"/>
              </a:rPr>
              <a:t>La actividad de </a:t>
            </a:r>
            <a:r>
              <a:rPr lang="es-ES" dirty="0" smtClean="0">
                <a:latin typeface="Arial" panose="020B0604020202020204" pitchFamily="34" charset="0"/>
                <a:ea typeface="Calibri" panose="020F0502020204030204" pitchFamily="34" charset="0"/>
                <a:cs typeface="Times New Roman" panose="02020603050405020304" pitchFamily="18" charset="0"/>
              </a:rPr>
              <a:t>Bancos de Jóvenes </a:t>
            </a:r>
            <a:r>
              <a:rPr lang="es-ES" dirty="0">
                <a:latin typeface="Arial" panose="020B0604020202020204" pitchFamily="34" charset="0"/>
                <a:ea typeface="Calibri" panose="020F0502020204030204" pitchFamily="34" charset="0"/>
                <a:cs typeface="Times New Roman" panose="02020603050405020304" pitchFamily="18" charset="0"/>
              </a:rPr>
              <a:t>es liderada por jóvenes.  Esto significa que los jóvenes que forman el comité </a:t>
            </a:r>
            <a:r>
              <a:rPr lang="es-ES" dirty="0" smtClean="0">
                <a:latin typeface="Arial" panose="020B0604020202020204" pitchFamily="34" charset="0"/>
                <a:ea typeface="Calibri" panose="020F0502020204030204" pitchFamily="34" charset="0"/>
                <a:cs typeface="Times New Roman" panose="02020603050405020304" pitchFamily="18" charset="0"/>
              </a:rPr>
              <a:t>Bancos de Jóvenes, </a:t>
            </a:r>
            <a:r>
              <a:rPr lang="es-ES" dirty="0">
                <a:latin typeface="Arial" panose="020B0604020202020204" pitchFamily="34" charset="0"/>
                <a:ea typeface="Calibri" panose="020F0502020204030204" pitchFamily="34" charset="0"/>
                <a:cs typeface="Times New Roman" panose="02020603050405020304" pitchFamily="18" charset="0"/>
              </a:rPr>
              <a:t>toman decisiones acerca de cómo se asigna el recurso dentro de su comunidad. El papel de los adultos dentro de </a:t>
            </a:r>
            <a:r>
              <a:rPr lang="es-ES" dirty="0" smtClean="0">
                <a:latin typeface="Arial" panose="020B0604020202020204" pitchFamily="34" charset="0"/>
                <a:ea typeface="Calibri" panose="020F0502020204030204" pitchFamily="34" charset="0"/>
                <a:cs typeface="Times New Roman" panose="02020603050405020304" pitchFamily="18" charset="0"/>
              </a:rPr>
              <a:t>Bancos de Jóvenes </a:t>
            </a:r>
            <a:r>
              <a:rPr lang="es-ES" dirty="0">
                <a:latin typeface="Arial" panose="020B0604020202020204" pitchFamily="34" charset="0"/>
                <a:ea typeface="Calibri" panose="020F0502020204030204" pitchFamily="34" charset="0"/>
                <a:cs typeface="Times New Roman" panose="02020603050405020304" pitchFamily="18" charset="0"/>
              </a:rPr>
              <a:t>es proporcionar capacitación, apoyo y consejería a los jóvenes, sin tomar decisiones por ellos.  </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34818" y="4333875"/>
            <a:ext cx="2476500" cy="1847850"/>
          </a:xfrm>
          <a:prstGeom prst="rect">
            <a:avLst/>
          </a:prstGeom>
        </p:spPr>
      </p:pic>
    </p:spTree>
    <p:extLst>
      <p:ext uri="{BB962C8B-B14F-4D97-AF65-F5344CB8AC3E}">
        <p14:creationId xmlns:p14="http://schemas.microsoft.com/office/powerpoint/2010/main" val="33386881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DE28F5BD4E6914D80357F160A057FFA" ma:contentTypeVersion="10" ma:contentTypeDescription="Crear nuevo documento." ma:contentTypeScope="" ma:versionID="2bfef94691b18f1e48f8d7273a607cb8">
  <xsd:schema xmlns:xsd="http://www.w3.org/2001/XMLSchema" xmlns:xs="http://www.w3.org/2001/XMLSchema" xmlns:p="http://schemas.microsoft.com/office/2006/metadata/properties" xmlns:ns2="5ac9d833-11ba-497e-aa66-aa35bc8336bc" xmlns:ns3="cde309e8-7dea-44cc-8b99-e57d2e8cf6d9" targetNamespace="http://schemas.microsoft.com/office/2006/metadata/properties" ma:root="true" ma:fieldsID="c466d2d323ad9519c018fe2f8e614fe0" ns2:_="" ns3:_="">
    <xsd:import namespace="5ac9d833-11ba-497e-aa66-aa35bc8336bc"/>
    <xsd:import namespace="cde309e8-7dea-44cc-8b99-e57d2e8cf6d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c9d833-11ba-497e-aa66-aa35bc8336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e309e8-7dea-44cc-8b99-e57d2e8cf6d9"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3B2D5B-50BC-4470-A31B-8C99ED7D88D5}"/>
</file>

<file path=customXml/itemProps2.xml><?xml version="1.0" encoding="utf-8"?>
<ds:datastoreItem xmlns:ds="http://schemas.openxmlformats.org/officeDocument/2006/customXml" ds:itemID="{35CE97BC-6D43-4A26-A733-C60259802F6A}"/>
</file>

<file path=customXml/itemProps3.xml><?xml version="1.0" encoding="utf-8"?>
<ds:datastoreItem xmlns:ds="http://schemas.openxmlformats.org/officeDocument/2006/customXml" ds:itemID="{FD2F850F-2CBF-44F9-80AE-E1634F385422}"/>
</file>

<file path=docProps/app.xml><?xml version="1.0" encoding="utf-8"?>
<Properties xmlns="http://schemas.openxmlformats.org/officeDocument/2006/extended-properties" xmlns:vt="http://schemas.openxmlformats.org/officeDocument/2006/docPropsVTypes">
  <Template>Organic</Template>
  <TotalTime>269</TotalTime>
  <Words>1058</Words>
  <Application>Microsoft Office PowerPoint</Application>
  <PresentationFormat>Panorámica</PresentationFormat>
  <Paragraphs>76</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 Unicode MS</vt:lpstr>
      <vt:lpstr>Arial</vt:lpstr>
      <vt:lpstr>Calibri</vt:lpstr>
      <vt:lpstr>Calibri Light</vt:lpstr>
      <vt:lpstr>Garamond</vt:lpstr>
      <vt:lpstr>Times New Roman</vt:lpstr>
      <vt:lpstr>Orgánico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Admin</cp:lastModifiedBy>
  <cp:revision>20</cp:revision>
  <dcterms:created xsi:type="dcterms:W3CDTF">2017-01-09T20:12:36Z</dcterms:created>
  <dcterms:modified xsi:type="dcterms:W3CDTF">2017-11-02T17:17:33Z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0x0101004DE28F5BD4E6914D80357F160A057FFA</vt:lpwstr>
  </property>
</Properties>
</file>