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jpeg" ContentType="image/jpeg"/>
  <Default Extension="xml" ContentType="application/xml"/>
  <Default Extension="gif" ContentType="image/gif"/>
  <Override PartName="/ppt/diagrams/data1.xml" ContentType="application/vnd.openxmlformats-officedocument.drawingml.diagramData+xml"/>
  <Override PartName="/ppt/presentation.xml" ContentType="application/vnd.openxmlformats-officedocument.presentationml.presentation.main+xml"/>
  <Override PartName="/ppt/slides/slide3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38.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4" r:id="rId23"/>
    <p:sldId id="278" r:id="rId24"/>
    <p:sldId id="279" r:id="rId25"/>
    <p:sldId id="280" r:id="rId26"/>
    <p:sldId id="281" r:id="rId27"/>
    <p:sldId id="282" r:id="rId28"/>
    <p:sldId id="283" r:id="rId29"/>
    <p:sldId id="285" r:id="rId30"/>
    <p:sldId id="286" r:id="rId31"/>
    <p:sldId id="287" r:id="rId32"/>
    <p:sldId id="288" r:id="rId33"/>
    <p:sldId id="289" r:id="rId34"/>
    <p:sldId id="291" r:id="rId35"/>
    <p:sldId id="290" r:id="rId36"/>
    <p:sldId id="293" r:id="rId37"/>
    <p:sldId id="292" r:id="rId38"/>
    <p:sldId id="258" r:id="rId3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4660"/>
  </p:normalViewPr>
  <p:slideViewPr>
    <p:cSldViewPr>
      <p:cViewPr>
        <p:scale>
          <a:sx n="98" d="100"/>
          <a:sy n="98" d="100"/>
        </p:scale>
        <p:origin x="-678" y="5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DD94C0-71BA-4755-A0DF-E2CA02148B98}" type="doc">
      <dgm:prSet loTypeId="urn:microsoft.com/office/officeart/2005/8/layout/pyramid2" loCatId="pyramid" qsTypeId="urn:microsoft.com/office/officeart/2005/8/quickstyle/3d4" qsCatId="3D" csTypeId="urn:microsoft.com/office/officeart/2005/8/colors/colorful5" csCatId="colorful" phldr="1"/>
      <dgm:spPr/>
    </dgm:pt>
    <dgm:pt modelId="{9AAFDC81-E089-41F1-BF08-908BE0969370}">
      <dgm:prSet phldrT="[Texto]" custT="1"/>
      <dgm:spPr>
        <a:xfrm>
          <a:off x="2492116" y="2213859"/>
          <a:ext cx="2494661" cy="545707"/>
        </a:xfrm>
        <a:prstGeom prst="roundRect">
          <a:avLst/>
        </a:prstGeom>
        <a:solidFill>
          <a:sysClr val="window" lastClr="FFFFFF">
            <a:alpha val="90000"/>
            <a:hueOff val="0"/>
            <a:satOff val="0"/>
            <a:lumOff val="0"/>
            <a:alphaOff val="0"/>
          </a:sysClr>
        </a:solidFill>
        <a:ln w="9525" cap="flat" cmpd="sng" algn="ctr">
          <a:solidFill>
            <a:srgbClr val="4BACC6">
              <a:hueOff val="-7450407"/>
              <a:satOff val="29858"/>
              <a:lumOff val="6471"/>
              <a:alphaOff val="0"/>
            </a:srgbClr>
          </a:solidFill>
          <a:prstDash val="solid"/>
        </a:ln>
        <a:effectLst/>
        <a:scene3d>
          <a:camera prst="orthographicFront"/>
          <a:lightRig rig="chilly" dir="t"/>
        </a:scene3d>
        <a:sp3d z="12700" extrusionH="1700" prstMaterial="dkEdge">
          <a:bevelT w="25400" h="6350" prst="softRound"/>
          <a:bevelB w="0" h="0" prst="convex"/>
        </a:sp3d>
      </dgm:spPr>
      <dgm:t>
        <a:bodyPr/>
        <a:lstStyle/>
        <a:p>
          <a:r>
            <a:rPr lang="es-ES" sz="1000" b="1" dirty="0">
              <a:solidFill>
                <a:sysClr val="windowText" lastClr="000000">
                  <a:hueOff val="0"/>
                  <a:satOff val="0"/>
                  <a:lumOff val="0"/>
                  <a:alphaOff val="0"/>
                </a:sysClr>
              </a:solidFill>
              <a:latin typeface="Arial" pitchFamily="34" charset="0"/>
              <a:ea typeface="+mn-ea"/>
              <a:cs typeface="Arial" pitchFamily="34" charset="0"/>
            </a:rPr>
            <a:t>Ejecución y Monitoreo de</a:t>
          </a:r>
        </a:p>
        <a:p>
          <a:r>
            <a:rPr lang="es-ES" sz="1000" b="1" dirty="0">
              <a:solidFill>
                <a:sysClr val="windowText" lastClr="000000">
                  <a:hueOff val="0"/>
                  <a:satOff val="0"/>
                  <a:lumOff val="0"/>
                  <a:alphaOff val="0"/>
                </a:sysClr>
              </a:solidFill>
              <a:latin typeface="Arial" pitchFamily="34" charset="0"/>
              <a:ea typeface="+mn-ea"/>
              <a:cs typeface="Arial" pitchFamily="34" charset="0"/>
            </a:rPr>
            <a:t>Tutoría Solidaria de Niño</a:t>
          </a:r>
        </a:p>
        <a:p>
          <a:r>
            <a:rPr lang="es-ES" sz="1000" b="1" dirty="0">
              <a:solidFill>
                <a:sysClr val="windowText" lastClr="000000">
                  <a:hueOff val="0"/>
                  <a:satOff val="0"/>
                  <a:lumOff val="0"/>
                  <a:alphaOff val="0"/>
                </a:sysClr>
              </a:solidFill>
              <a:latin typeface="Arial" pitchFamily="34" charset="0"/>
              <a:ea typeface="+mn-ea"/>
              <a:cs typeface="Arial" pitchFamily="34" charset="0"/>
            </a:rPr>
            <a:t>a Niño</a:t>
          </a:r>
        </a:p>
      </dgm:t>
    </dgm:pt>
    <dgm:pt modelId="{92431FD1-A0E0-4340-A5EF-47C8AA9D3F47}" type="parTrans" cxnId="{411A9759-9270-4CC9-AA71-ABD4B6A753D4}">
      <dgm:prSet/>
      <dgm:spPr/>
      <dgm:t>
        <a:bodyPr/>
        <a:lstStyle/>
        <a:p>
          <a:endParaRPr lang="es-ES"/>
        </a:p>
      </dgm:t>
    </dgm:pt>
    <dgm:pt modelId="{538055B0-F087-41AF-B769-7B8ECE57F882}" type="sibTrans" cxnId="{411A9759-9270-4CC9-AA71-ABD4B6A753D4}">
      <dgm:prSet/>
      <dgm:spPr/>
      <dgm:t>
        <a:bodyPr/>
        <a:lstStyle/>
        <a:p>
          <a:endParaRPr lang="es-ES"/>
        </a:p>
      </dgm:t>
    </dgm:pt>
    <dgm:pt modelId="{7944C3DC-8723-4B7A-A458-7BB377D3F73A}">
      <dgm:prSet phldrT="[Texto]" custT="1">
        <dgm:style>
          <a:lnRef idx="2">
            <a:schemeClr val="accent6"/>
          </a:lnRef>
          <a:fillRef idx="1">
            <a:schemeClr val="lt1"/>
          </a:fillRef>
          <a:effectRef idx="0">
            <a:schemeClr val="accent6"/>
          </a:effectRef>
          <a:fontRef idx="minor">
            <a:schemeClr val="dk1"/>
          </a:fontRef>
        </dgm:style>
      </dgm:prSet>
      <dgm:spPr>
        <a:xfrm>
          <a:off x="2522252" y="2839850"/>
          <a:ext cx="2494661" cy="545707"/>
        </a:xfrm>
        <a:prstGeom prst="roundRect">
          <a:avLst/>
        </a:prstGeom>
        <a:solidFill>
          <a:sysClr val="window" lastClr="FFFFFF"/>
        </a:solidFill>
        <a:ln w="25400" cap="flat" cmpd="sng" algn="ctr">
          <a:solidFill>
            <a:srgbClr val="F79646"/>
          </a:solidFill>
          <a:prstDash val="solid"/>
        </a:ln>
        <a:effectLst/>
        <a:scene3d>
          <a:camera prst="orthographicFront"/>
          <a:lightRig rig="chilly" dir="t"/>
        </a:scene3d>
        <a:sp3d z="12700" extrusionH="1700"/>
      </dgm:spPr>
      <dgm:t>
        <a:bodyPr/>
        <a:lstStyle/>
        <a:p>
          <a:r>
            <a:rPr lang="es-ES" sz="1050" b="1" dirty="0">
              <a:solidFill>
                <a:sysClr val="windowText" lastClr="000000">
                  <a:hueOff val="0"/>
                  <a:satOff val="0"/>
                  <a:lumOff val="0"/>
                  <a:alphaOff val="0"/>
                </a:sysClr>
              </a:solidFill>
              <a:latin typeface="Arial" pitchFamily="34" charset="0"/>
              <a:ea typeface="+mn-ea"/>
              <a:cs typeface="Arial" pitchFamily="34" charset="0"/>
            </a:rPr>
            <a:t>Reflexión y</a:t>
          </a:r>
        </a:p>
        <a:p>
          <a:r>
            <a:rPr lang="es-ES" sz="1050" b="1" dirty="0">
              <a:solidFill>
                <a:sysClr val="windowText" lastClr="000000">
                  <a:hueOff val="0"/>
                  <a:satOff val="0"/>
                  <a:lumOff val="0"/>
                  <a:alphaOff val="0"/>
                </a:sysClr>
              </a:solidFill>
              <a:latin typeface="Arial" pitchFamily="34" charset="0"/>
              <a:ea typeface="+mn-ea"/>
              <a:cs typeface="Arial" pitchFamily="34" charset="0"/>
            </a:rPr>
            <a:t>Evaluación</a:t>
          </a:r>
          <a:endParaRPr lang="es-ES" sz="1000" b="1" dirty="0">
            <a:solidFill>
              <a:sysClr val="windowText" lastClr="000000">
                <a:hueOff val="0"/>
                <a:satOff val="0"/>
                <a:lumOff val="0"/>
                <a:alphaOff val="0"/>
              </a:sysClr>
            </a:solidFill>
            <a:latin typeface="Arial" pitchFamily="34" charset="0"/>
            <a:ea typeface="+mn-ea"/>
            <a:cs typeface="Arial" pitchFamily="34" charset="0"/>
          </a:endParaRPr>
        </a:p>
      </dgm:t>
    </dgm:pt>
    <dgm:pt modelId="{F1F5C718-C603-4D90-B255-F8FE8CACB4F2}" type="parTrans" cxnId="{C07410E9-6D29-4169-821C-1B5D88AE23C6}">
      <dgm:prSet/>
      <dgm:spPr/>
      <dgm:t>
        <a:bodyPr/>
        <a:lstStyle/>
        <a:p>
          <a:endParaRPr lang="es-ES"/>
        </a:p>
      </dgm:t>
    </dgm:pt>
    <dgm:pt modelId="{D9B30A38-55C7-4772-8681-C215F2250D2F}" type="sibTrans" cxnId="{C07410E9-6D29-4169-821C-1B5D88AE23C6}">
      <dgm:prSet/>
      <dgm:spPr/>
      <dgm:t>
        <a:bodyPr/>
        <a:lstStyle/>
        <a:p>
          <a:endParaRPr lang="es-ES"/>
        </a:p>
      </dgm:t>
    </dgm:pt>
    <dgm:pt modelId="{60F6C4D9-3F7D-44BB-951A-3DA847C396AE}">
      <dgm:prSet phldrT="[Texto]" custT="1"/>
      <dgm:spPr>
        <a:xfrm>
          <a:off x="2522252" y="1612009"/>
          <a:ext cx="2494661" cy="545707"/>
        </a:xfrm>
        <a:prstGeom prst="roundRect">
          <a:avLst/>
        </a:prstGeom>
        <a:solidFill>
          <a:sysClr val="window" lastClr="FFFFFF">
            <a:alpha val="90000"/>
            <a:hueOff val="0"/>
            <a:satOff val="0"/>
            <a:lumOff val="0"/>
            <a:alphaOff val="0"/>
          </a:sysClr>
        </a:solidFill>
        <a:ln w="9525" cap="flat" cmpd="sng" algn="ctr">
          <a:solidFill>
            <a:srgbClr val="4BACC6">
              <a:hueOff val="-4966938"/>
              <a:satOff val="19906"/>
              <a:lumOff val="4314"/>
              <a:alphaOff val="0"/>
            </a:srgbClr>
          </a:solidFill>
          <a:prstDash val="solid"/>
        </a:ln>
        <a:effectLst/>
        <a:scene3d>
          <a:camera prst="orthographicFront"/>
          <a:lightRig rig="chilly" dir="t"/>
        </a:scene3d>
        <a:sp3d z="12700" extrusionH="1700" prstMaterial="dkEdge">
          <a:bevelT w="25400" h="6350" prst="softRound"/>
          <a:bevelB w="0" h="0" prst="convex"/>
        </a:sp3d>
      </dgm:spPr>
      <dgm:t>
        <a:bodyPr/>
        <a:lstStyle/>
        <a:p>
          <a:r>
            <a:rPr lang="es-ES" sz="1100" b="1" dirty="0">
              <a:solidFill>
                <a:sysClr val="windowText" lastClr="000000">
                  <a:hueOff val="0"/>
                  <a:satOff val="0"/>
                  <a:lumOff val="0"/>
                  <a:alphaOff val="0"/>
                </a:sysClr>
              </a:solidFill>
              <a:latin typeface="Arial" pitchFamily="34" charset="0"/>
              <a:ea typeface="+mn-ea"/>
              <a:cs typeface="Arial" pitchFamily="34" charset="0"/>
            </a:rPr>
            <a:t>Formación de Actores</a:t>
          </a:r>
        </a:p>
        <a:p>
          <a:r>
            <a:rPr lang="es-ES" sz="1100" b="1" dirty="0">
              <a:solidFill>
                <a:sysClr val="windowText" lastClr="000000">
                  <a:hueOff val="0"/>
                  <a:satOff val="0"/>
                  <a:lumOff val="0"/>
                  <a:alphaOff val="0"/>
                </a:sysClr>
              </a:solidFill>
              <a:latin typeface="Arial" pitchFamily="34" charset="0"/>
              <a:ea typeface="+mn-ea"/>
              <a:cs typeface="Arial" pitchFamily="34" charset="0"/>
            </a:rPr>
            <a:t>de Tutoría Solidaria de</a:t>
          </a:r>
        </a:p>
        <a:p>
          <a:r>
            <a:rPr lang="es-ES" sz="1100" b="1" dirty="0">
              <a:solidFill>
                <a:sysClr val="windowText" lastClr="000000">
                  <a:hueOff val="0"/>
                  <a:satOff val="0"/>
                  <a:lumOff val="0"/>
                  <a:alphaOff val="0"/>
                </a:sysClr>
              </a:solidFill>
              <a:latin typeface="Arial" pitchFamily="34" charset="0"/>
              <a:ea typeface="+mn-ea"/>
              <a:cs typeface="Arial" pitchFamily="34" charset="0"/>
            </a:rPr>
            <a:t>Niño a Niño</a:t>
          </a:r>
        </a:p>
      </dgm:t>
    </dgm:pt>
    <dgm:pt modelId="{F93B1972-CE49-4990-A601-CD7894B814D2}" type="parTrans" cxnId="{35DCA6B3-B2C1-451D-9D2F-639FEC6B6EAC}">
      <dgm:prSet/>
      <dgm:spPr/>
      <dgm:t>
        <a:bodyPr/>
        <a:lstStyle/>
        <a:p>
          <a:endParaRPr lang="es-ES"/>
        </a:p>
      </dgm:t>
    </dgm:pt>
    <dgm:pt modelId="{44B1B838-0D3B-4114-AFD3-7DA9FD64D247}" type="sibTrans" cxnId="{35DCA6B3-B2C1-451D-9D2F-639FEC6B6EAC}">
      <dgm:prSet/>
      <dgm:spPr/>
      <dgm:t>
        <a:bodyPr/>
        <a:lstStyle/>
        <a:p>
          <a:endParaRPr lang="es-ES"/>
        </a:p>
      </dgm:t>
    </dgm:pt>
    <dgm:pt modelId="{34A03E5D-7894-4D82-A9CE-92DBBA0D19B8}">
      <dgm:prSet phldrT="[Texto]" custT="1">
        <dgm:style>
          <a:lnRef idx="2">
            <a:schemeClr val="accent4"/>
          </a:lnRef>
          <a:fillRef idx="1">
            <a:schemeClr val="lt1"/>
          </a:fillRef>
          <a:effectRef idx="0">
            <a:schemeClr val="accent4"/>
          </a:effectRef>
          <a:fontRef idx="minor">
            <a:schemeClr val="dk1"/>
          </a:fontRef>
        </dgm:style>
      </dgm:prSet>
      <dgm:spPr>
        <a:xfrm>
          <a:off x="2522252" y="384168"/>
          <a:ext cx="2494661" cy="545707"/>
        </a:xfrm>
        <a:prstGeom prst="roundRect">
          <a:avLst/>
        </a:prstGeom>
        <a:solidFill>
          <a:sysClr val="window" lastClr="FFFFFF"/>
        </a:solidFill>
        <a:ln w="25400" cap="flat" cmpd="sng" algn="ctr">
          <a:solidFill>
            <a:srgbClr val="8064A2"/>
          </a:solidFill>
          <a:prstDash val="solid"/>
        </a:ln>
        <a:effectLst/>
        <a:scene3d>
          <a:camera prst="orthographicFront"/>
          <a:lightRig rig="chilly" dir="t"/>
        </a:scene3d>
        <a:sp3d z="12700" extrusionH="1700"/>
      </dgm:spPr>
      <dgm:t>
        <a:bodyPr/>
        <a:lstStyle/>
        <a:p>
          <a:r>
            <a:rPr lang="es-ES" sz="1100" b="1" dirty="0">
              <a:solidFill>
                <a:sysClr val="windowText" lastClr="000000">
                  <a:hueOff val="0"/>
                  <a:satOff val="0"/>
                  <a:lumOff val="0"/>
                  <a:alphaOff val="0"/>
                </a:sysClr>
              </a:solidFill>
              <a:latin typeface="Arial" pitchFamily="34" charset="0"/>
              <a:ea typeface="+mn-ea"/>
              <a:cs typeface="Arial" pitchFamily="34" charset="0"/>
            </a:rPr>
            <a:t>Promoción y</a:t>
          </a:r>
        </a:p>
        <a:p>
          <a:r>
            <a:rPr lang="es-ES" sz="1100" b="1" dirty="0">
              <a:solidFill>
                <a:sysClr val="windowText" lastClr="000000">
                  <a:hueOff val="0"/>
                  <a:satOff val="0"/>
                  <a:lumOff val="0"/>
                  <a:alphaOff val="0"/>
                </a:sysClr>
              </a:solidFill>
              <a:latin typeface="Arial" pitchFamily="34" charset="0"/>
              <a:ea typeface="+mn-ea"/>
              <a:cs typeface="Arial" pitchFamily="34" charset="0"/>
            </a:rPr>
            <a:t>Diagnostico</a:t>
          </a:r>
        </a:p>
      </dgm:t>
    </dgm:pt>
    <dgm:pt modelId="{6833D78F-B2CC-48F0-A0D1-83C103A95572}" type="parTrans" cxnId="{14607698-7D48-4F9B-8FB2-FB39B6BF6695}">
      <dgm:prSet/>
      <dgm:spPr/>
      <dgm:t>
        <a:bodyPr/>
        <a:lstStyle/>
        <a:p>
          <a:endParaRPr lang="es-ES"/>
        </a:p>
      </dgm:t>
    </dgm:pt>
    <dgm:pt modelId="{4223DAF2-8F9F-42FD-9CCE-0C9BD18AA5D6}" type="sibTrans" cxnId="{14607698-7D48-4F9B-8FB2-FB39B6BF6695}">
      <dgm:prSet/>
      <dgm:spPr/>
      <dgm:t>
        <a:bodyPr/>
        <a:lstStyle/>
        <a:p>
          <a:endParaRPr lang="es-ES"/>
        </a:p>
      </dgm:t>
    </dgm:pt>
    <dgm:pt modelId="{36646497-DED1-432F-AD81-913CEA9F2617}">
      <dgm:prSet phldrT="[Texto]" custT="1">
        <dgm:style>
          <a:lnRef idx="2">
            <a:schemeClr val="accent5"/>
          </a:lnRef>
          <a:fillRef idx="1">
            <a:schemeClr val="lt1"/>
          </a:fillRef>
          <a:effectRef idx="0">
            <a:schemeClr val="accent5"/>
          </a:effectRef>
          <a:fontRef idx="minor">
            <a:schemeClr val="dk1"/>
          </a:fontRef>
        </dgm:style>
      </dgm:prSet>
      <dgm:spPr>
        <a:xfrm>
          <a:off x="2502145" y="1028234"/>
          <a:ext cx="2494661" cy="545707"/>
        </a:xfrm>
        <a:prstGeom prst="roundRect">
          <a:avLst/>
        </a:prstGeom>
        <a:solidFill>
          <a:sysClr val="window" lastClr="FFFFFF"/>
        </a:solidFill>
        <a:ln w="25400" cap="flat" cmpd="sng" algn="ctr">
          <a:solidFill>
            <a:srgbClr val="4BACC6"/>
          </a:solidFill>
          <a:prstDash val="solid"/>
        </a:ln>
        <a:effectLst/>
        <a:scene3d>
          <a:camera prst="orthographicFront"/>
          <a:lightRig rig="chilly" dir="t"/>
        </a:scene3d>
        <a:sp3d z="12700" extrusionH="1700"/>
      </dgm:spPr>
      <dgm:t>
        <a:bodyPr/>
        <a:lstStyle/>
        <a:p>
          <a:r>
            <a:rPr lang="es-ES" sz="1100" b="1" dirty="0">
              <a:solidFill>
                <a:sysClr val="windowText" lastClr="000000">
                  <a:hueOff val="0"/>
                  <a:satOff val="0"/>
                  <a:lumOff val="0"/>
                  <a:alphaOff val="0"/>
                </a:sysClr>
              </a:solidFill>
              <a:latin typeface="Arial" pitchFamily="34" charset="0"/>
              <a:ea typeface="+mn-ea"/>
              <a:cs typeface="Arial" pitchFamily="34" charset="0"/>
            </a:rPr>
            <a:t>Diseño y </a:t>
          </a:r>
          <a:r>
            <a:rPr lang="es-ES" sz="1100" b="1" dirty="0" smtClean="0">
              <a:solidFill>
                <a:sysClr val="windowText" lastClr="000000">
                  <a:hueOff val="0"/>
                  <a:satOff val="0"/>
                  <a:lumOff val="0"/>
                  <a:alphaOff val="0"/>
                </a:sysClr>
              </a:solidFill>
              <a:latin typeface="Arial" pitchFamily="34" charset="0"/>
              <a:ea typeface="+mn-ea"/>
              <a:cs typeface="Arial" pitchFamily="34" charset="0"/>
            </a:rPr>
            <a:t>Organización </a:t>
          </a:r>
          <a:r>
            <a:rPr lang="es-ES" sz="1100" b="1" dirty="0">
              <a:solidFill>
                <a:sysClr val="windowText" lastClr="000000">
                  <a:hueOff val="0"/>
                  <a:satOff val="0"/>
                  <a:lumOff val="0"/>
                  <a:alphaOff val="0"/>
                </a:sysClr>
              </a:solidFill>
              <a:latin typeface="Arial" pitchFamily="34" charset="0"/>
              <a:ea typeface="+mn-ea"/>
              <a:cs typeface="Arial" pitchFamily="34" charset="0"/>
            </a:rPr>
            <a:t>Interna </a:t>
          </a:r>
        </a:p>
      </dgm:t>
    </dgm:pt>
    <dgm:pt modelId="{D3FD020C-44D4-406B-9D9B-17881D1BBDEF}" type="sibTrans" cxnId="{AB178E73-7B4B-477A-AEAC-06C1C4A2CD35}">
      <dgm:prSet/>
      <dgm:spPr/>
      <dgm:t>
        <a:bodyPr/>
        <a:lstStyle/>
        <a:p>
          <a:endParaRPr lang="es-ES"/>
        </a:p>
      </dgm:t>
    </dgm:pt>
    <dgm:pt modelId="{EA683C44-0632-44C9-B79E-55EC5B380C86}" type="parTrans" cxnId="{AB178E73-7B4B-477A-AEAC-06C1C4A2CD35}">
      <dgm:prSet/>
      <dgm:spPr/>
      <dgm:t>
        <a:bodyPr/>
        <a:lstStyle/>
        <a:p>
          <a:endParaRPr lang="es-ES"/>
        </a:p>
      </dgm:t>
    </dgm:pt>
    <dgm:pt modelId="{C5953D33-5ED0-4A93-8C30-13A64E623B43}" type="pres">
      <dgm:prSet presAssocID="{97DD94C0-71BA-4755-A0DF-E2CA02148B98}" presName="compositeShape" presStyleCnt="0">
        <dgm:presLayoutVars>
          <dgm:dir/>
          <dgm:resizeHandles/>
        </dgm:presLayoutVars>
      </dgm:prSet>
      <dgm:spPr/>
    </dgm:pt>
    <dgm:pt modelId="{657B5D77-0277-4DA1-8EE5-7BADE48B6C65}" type="pres">
      <dgm:prSet presAssocID="{97DD94C0-71BA-4755-A0DF-E2CA02148B98}" presName="pyramid" presStyleLbl="node1" presStyleIdx="0" presStyleCnt="1" custScaleX="111482" custLinFactNeighborX="4240"/>
      <dgm:spPr>
        <a:xfrm>
          <a:off x="545674" y="0"/>
          <a:ext cx="4278612" cy="3837940"/>
        </a:xfrm>
        <a:prstGeom prst="triangle">
          <a:avLst/>
        </a:prstGeom>
        <a:solidFill>
          <a:srgbClr val="00B050"/>
        </a:solidFill>
        <a:ln>
          <a:noFill/>
        </a:ln>
        <a:effectLst>
          <a:glow rad="63500">
            <a:srgbClr val="4BACC6">
              <a:satMod val="175000"/>
              <a:alpha val="40000"/>
            </a:srgbClr>
          </a:glow>
        </a:effectLst>
        <a:scene3d>
          <a:camera prst="orthographicFront"/>
          <a:lightRig rig="chilly" dir="t"/>
        </a:scene3d>
        <a:sp3d prstMaterial="translucentPowder">
          <a:bevelT w="127000" h="25400" prst="softRound"/>
        </a:sp3d>
      </dgm:spPr>
    </dgm:pt>
    <dgm:pt modelId="{C03086BA-5F94-4ABF-B32E-EFC32842C9A0}" type="pres">
      <dgm:prSet presAssocID="{97DD94C0-71BA-4755-A0DF-E2CA02148B98}" presName="theList" presStyleCnt="0"/>
      <dgm:spPr/>
    </dgm:pt>
    <dgm:pt modelId="{F0882E26-B0C2-47FE-A80B-CCE0700D26AE}" type="pres">
      <dgm:prSet presAssocID="{34A03E5D-7894-4D82-A9CE-92DBBA0D19B8}" presName="aNode" presStyleLbl="fgAcc1" presStyleIdx="0" presStyleCnt="5">
        <dgm:presLayoutVars>
          <dgm:bulletEnabled val="1"/>
        </dgm:presLayoutVars>
      </dgm:prSet>
      <dgm:spPr/>
      <dgm:t>
        <a:bodyPr/>
        <a:lstStyle/>
        <a:p>
          <a:endParaRPr lang="es-ES"/>
        </a:p>
      </dgm:t>
    </dgm:pt>
    <dgm:pt modelId="{557F3773-61F4-45B0-A52C-2BD4BA06A0F9}" type="pres">
      <dgm:prSet presAssocID="{34A03E5D-7894-4D82-A9CE-92DBBA0D19B8}" presName="aSpace" presStyleCnt="0"/>
      <dgm:spPr/>
    </dgm:pt>
    <dgm:pt modelId="{D8806284-6DA0-4CCC-970A-43F5DD30FA3A}" type="pres">
      <dgm:prSet presAssocID="{36646497-DED1-432F-AD81-913CEA9F2617}" presName="aNode" presStyleLbl="fgAcc1" presStyleIdx="1" presStyleCnt="5" custLinFactNeighborX="-806" custLinFactNeighborY="44192">
        <dgm:presLayoutVars>
          <dgm:bulletEnabled val="1"/>
        </dgm:presLayoutVars>
      </dgm:prSet>
      <dgm:spPr/>
      <dgm:t>
        <a:bodyPr/>
        <a:lstStyle/>
        <a:p>
          <a:endParaRPr lang="es-ES"/>
        </a:p>
      </dgm:t>
    </dgm:pt>
    <dgm:pt modelId="{F90868EE-BCCA-4152-B17F-2B7BCC794337}" type="pres">
      <dgm:prSet presAssocID="{36646497-DED1-432F-AD81-913CEA9F2617}" presName="aSpace" presStyleCnt="0"/>
      <dgm:spPr/>
    </dgm:pt>
    <dgm:pt modelId="{E56BA148-8FA9-4A20-B170-9FD4204DC8F4}" type="pres">
      <dgm:prSet presAssocID="{60F6C4D9-3F7D-44BB-951A-3DA847C396AE}" presName="aNode" presStyleLbl="fgAcc1" presStyleIdx="2" presStyleCnt="5">
        <dgm:presLayoutVars>
          <dgm:bulletEnabled val="1"/>
        </dgm:presLayoutVars>
      </dgm:prSet>
      <dgm:spPr/>
      <dgm:t>
        <a:bodyPr/>
        <a:lstStyle/>
        <a:p>
          <a:endParaRPr lang="es-ES"/>
        </a:p>
      </dgm:t>
    </dgm:pt>
    <dgm:pt modelId="{44AE67D4-98C7-4482-8BE3-0536A3C8A282}" type="pres">
      <dgm:prSet presAssocID="{60F6C4D9-3F7D-44BB-951A-3DA847C396AE}" presName="aSpace" presStyleCnt="0"/>
      <dgm:spPr/>
    </dgm:pt>
    <dgm:pt modelId="{A368EBCA-2FA3-4F59-99A0-29F9BF3EAE53}" type="pres">
      <dgm:prSet presAssocID="{9AAFDC81-E089-41F1-BF08-908BE0969370}" presName="aNode" presStyleLbl="fgAcc1" presStyleIdx="3" presStyleCnt="5" custLinFactNeighborX="-1208" custLinFactNeighborY="-17696">
        <dgm:presLayoutVars>
          <dgm:bulletEnabled val="1"/>
        </dgm:presLayoutVars>
      </dgm:prSet>
      <dgm:spPr/>
      <dgm:t>
        <a:bodyPr/>
        <a:lstStyle/>
        <a:p>
          <a:endParaRPr lang="es-ES"/>
        </a:p>
      </dgm:t>
    </dgm:pt>
    <dgm:pt modelId="{0F180F61-0921-4326-A401-D72617AA681A}" type="pres">
      <dgm:prSet presAssocID="{9AAFDC81-E089-41F1-BF08-908BE0969370}" presName="aSpace" presStyleCnt="0"/>
      <dgm:spPr/>
    </dgm:pt>
    <dgm:pt modelId="{605497C2-D60F-4D3D-B95D-9DF8BCE68346}" type="pres">
      <dgm:prSet presAssocID="{7944C3DC-8723-4B7A-A458-7BB377D3F73A}" presName="aNode" presStyleLbl="fgAcc1" presStyleIdx="4" presStyleCnt="5">
        <dgm:presLayoutVars>
          <dgm:bulletEnabled val="1"/>
        </dgm:presLayoutVars>
      </dgm:prSet>
      <dgm:spPr/>
      <dgm:t>
        <a:bodyPr/>
        <a:lstStyle/>
        <a:p>
          <a:endParaRPr lang="es-ES"/>
        </a:p>
      </dgm:t>
    </dgm:pt>
    <dgm:pt modelId="{07183345-6086-47DD-8FBE-3815812568AC}" type="pres">
      <dgm:prSet presAssocID="{7944C3DC-8723-4B7A-A458-7BB377D3F73A}" presName="aSpace" presStyleCnt="0"/>
      <dgm:spPr/>
    </dgm:pt>
  </dgm:ptLst>
  <dgm:cxnLst>
    <dgm:cxn modelId="{C07410E9-6D29-4169-821C-1B5D88AE23C6}" srcId="{97DD94C0-71BA-4755-A0DF-E2CA02148B98}" destId="{7944C3DC-8723-4B7A-A458-7BB377D3F73A}" srcOrd="4" destOrd="0" parTransId="{F1F5C718-C603-4D90-B255-F8FE8CACB4F2}" sibTransId="{D9B30A38-55C7-4772-8681-C215F2250D2F}"/>
    <dgm:cxn modelId="{14607698-7D48-4F9B-8FB2-FB39B6BF6695}" srcId="{97DD94C0-71BA-4755-A0DF-E2CA02148B98}" destId="{34A03E5D-7894-4D82-A9CE-92DBBA0D19B8}" srcOrd="0" destOrd="0" parTransId="{6833D78F-B2CC-48F0-A0D1-83C103A95572}" sibTransId="{4223DAF2-8F9F-42FD-9CCE-0C9BD18AA5D6}"/>
    <dgm:cxn modelId="{411A9759-9270-4CC9-AA71-ABD4B6A753D4}" srcId="{97DD94C0-71BA-4755-A0DF-E2CA02148B98}" destId="{9AAFDC81-E089-41F1-BF08-908BE0969370}" srcOrd="3" destOrd="0" parTransId="{92431FD1-A0E0-4340-A5EF-47C8AA9D3F47}" sibTransId="{538055B0-F087-41AF-B769-7B8ECE57F882}"/>
    <dgm:cxn modelId="{AB178E73-7B4B-477A-AEAC-06C1C4A2CD35}" srcId="{97DD94C0-71BA-4755-A0DF-E2CA02148B98}" destId="{36646497-DED1-432F-AD81-913CEA9F2617}" srcOrd="1" destOrd="0" parTransId="{EA683C44-0632-44C9-B79E-55EC5B380C86}" sibTransId="{D3FD020C-44D4-406B-9D9B-17881D1BBDEF}"/>
    <dgm:cxn modelId="{D7E21850-B7AA-4B46-AB18-F516978BF53A}" type="presOf" srcId="{7944C3DC-8723-4B7A-A458-7BB377D3F73A}" destId="{605497C2-D60F-4D3D-B95D-9DF8BCE68346}" srcOrd="0" destOrd="0" presId="urn:microsoft.com/office/officeart/2005/8/layout/pyramid2"/>
    <dgm:cxn modelId="{21550347-B399-4ADC-9D78-5C414637F16D}" type="presOf" srcId="{97DD94C0-71BA-4755-A0DF-E2CA02148B98}" destId="{C5953D33-5ED0-4A93-8C30-13A64E623B43}" srcOrd="0" destOrd="0" presId="urn:microsoft.com/office/officeart/2005/8/layout/pyramid2"/>
    <dgm:cxn modelId="{0940D23C-647F-41B2-A318-3927754E8CB5}" type="presOf" srcId="{60F6C4D9-3F7D-44BB-951A-3DA847C396AE}" destId="{E56BA148-8FA9-4A20-B170-9FD4204DC8F4}" srcOrd="0" destOrd="0" presId="urn:microsoft.com/office/officeart/2005/8/layout/pyramid2"/>
    <dgm:cxn modelId="{5F91429B-C3A4-4455-B924-DD4D06DCB268}" type="presOf" srcId="{34A03E5D-7894-4D82-A9CE-92DBBA0D19B8}" destId="{F0882E26-B0C2-47FE-A80B-CCE0700D26AE}" srcOrd="0" destOrd="0" presId="urn:microsoft.com/office/officeart/2005/8/layout/pyramid2"/>
    <dgm:cxn modelId="{4A96479C-DC3F-47E4-BF52-168531977431}" type="presOf" srcId="{9AAFDC81-E089-41F1-BF08-908BE0969370}" destId="{A368EBCA-2FA3-4F59-99A0-29F9BF3EAE53}" srcOrd="0" destOrd="0" presId="urn:microsoft.com/office/officeart/2005/8/layout/pyramid2"/>
    <dgm:cxn modelId="{31426884-BD5C-45FD-BE65-75BD67AE6A25}" type="presOf" srcId="{36646497-DED1-432F-AD81-913CEA9F2617}" destId="{D8806284-6DA0-4CCC-970A-43F5DD30FA3A}" srcOrd="0" destOrd="0" presId="urn:microsoft.com/office/officeart/2005/8/layout/pyramid2"/>
    <dgm:cxn modelId="{35DCA6B3-B2C1-451D-9D2F-639FEC6B6EAC}" srcId="{97DD94C0-71BA-4755-A0DF-E2CA02148B98}" destId="{60F6C4D9-3F7D-44BB-951A-3DA847C396AE}" srcOrd="2" destOrd="0" parTransId="{F93B1972-CE49-4990-A601-CD7894B814D2}" sibTransId="{44B1B838-0D3B-4114-AFD3-7DA9FD64D247}"/>
    <dgm:cxn modelId="{A56101C4-0FDD-4649-B887-8DCA67686123}" type="presParOf" srcId="{C5953D33-5ED0-4A93-8C30-13A64E623B43}" destId="{657B5D77-0277-4DA1-8EE5-7BADE48B6C65}" srcOrd="0" destOrd="0" presId="urn:microsoft.com/office/officeart/2005/8/layout/pyramid2"/>
    <dgm:cxn modelId="{78781D98-8C47-4A92-951E-8DF58588CF67}" type="presParOf" srcId="{C5953D33-5ED0-4A93-8C30-13A64E623B43}" destId="{C03086BA-5F94-4ABF-B32E-EFC32842C9A0}" srcOrd="1" destOrd="0" presId="urn:microsoft.com/office/officeart/2005/8/layout/pyramid2"/>
    <dgm:cxn modelId="{4EA4FBBE-5286-422D-9140-C669E0DF3C12}" type="presParOf" srcId="{C03086BA-5F94-4ABF-B32E-EFC32842C9A0}" destId="{F0882E26-B0C2-47FE-A80B-CCE0700D26AE}" srcOrd="0" destOrd="0" presId="urn:microsoft.com/office/officeart/2005/8/layout/pyramid2"/>
    <dgm:cxn modelId="{E5F94850-A9B3-416C-B60C-F0A9976B7E98}" type="presParOf" srcId="{C03086BA-5F94-4ABF-B32E-EFC32842C9A0}" destId="{557F3773-61F4-45B0-A52C-2BD4BA06A0F9}" srcOrd="1" destOrd="0" presId="urn:microsoft.com/office/officeart/2005/8/layout/pyramid2"/>
    <dgm:cxn modelId="{F9BA5214-DC22-4DC7-B4CA-6646DE795E4E}" type="presParOf" srcId="{C03086BA-5F94-4ABF-B32E-EFC32842C9A0}" destId="{D8806284-6DA0-4CCC-970A-43F5DD30FA3A}" srcOrd="2" destOrd="0" presId="urn:microsoft.com/office/officeart/2005/8/layout/pyramid2"/>
    <dgm:cxn modelId="{44198979-656A-46FA-B255-44D00CB069CD}" type="presParOf" srcId="{C03086BA-5F94-4ABF-B32E-EFC32842C9A0}" destId="{F90868EE-BCCA-4152-B17F-2B7BCC794337}" srcOrd="3" destOrd="0" presId="urn:microsoft.com/office/officeart/2005/8/layout/pyramid2"/>
    <dgm:cxn modelId="{405687E0-D71F-4BB6-9A09-4A687907B6B9}" type="presParOf" srcId="{C03086BA-5F94-4ABF-B32E-EFC32842C9A0}" destId="{E56BA148-8FA9-4A20-B170-9FD4204DC8F4}" srcOrd="4" destOrd="0" presId="urn:microsoft.com/office/officeart/2005/8/layout/pyramid2"/>
    <dgm:cxn modelId="{1A41ACB0-3017-490B-9F8A-75FF5E2C8A63}" type="presParOf" srcId="{C03086BA-5F94-4ABF-B32E-EFC32842C9A0}" destId="{44AE67D4-98C7-4482-8BE3-0536A3C8A282}" srcOrd="5" destOrd="0" presId="urn:microsoft.com/office/officeart/2005/8/layout/pyramid2"/>
    <dgm:cxn modelId="{9581F46D-FBC7-4785-8738-6EB972B895F0}" type="presParOf" srcId="{C03086BA-5F94-4ABF-B32E-EFC32842C9A0}" destId="{A368EBCA-2FA3-4F59-99A0-29F9BF3EAE53}" srcOrd="6" destOrd="0" presId="urn:microsoft.com/office/officeart/2005/8/layout/pyramid2"/>
    <dgm:cxn modelId="{FD0A2490-7BD1-46DE-B892-9BF9DA3EDF7B}" type="presParOf" srcId="{C03086BA-5F94-4ABF-B32E-EFC32842C9A0}" destId="{0F180F61-0921-4326-A401-D72617AA681A}" srcOrd="7" destOrd="0" presId="urn:microsoft.com/office/officeart/2005/8/layout/pyramid2"/>
    <dgm:cxn modelId="{A5A1770B-538F-4540-8903-FCB2BF610FE5}" type="presParOf" srcId="{C03086BA-5F94-4ABF-B32E-EFC32842C9A0}" destId="{605497C2-D60F-4D3D-B95D-9DF8BCE68346}" srcOrd="8" destOrd="0" presId="urn:microsoft.com/office/officeart/2005/8/layout/pyramid2"/>
    <dgm:cxn modelId="{04478676-C423-4917-91BF-8E82D332A486}" type="presParOf" srcId="{C03086BA-5F94-4ABF-B32E-EFC32842C9A0}" destId="{07183345-6086-47DD-8FBE-3815812568AC}" srcOrd="9" destOrd="0" presId="urn:microsoft.com/office/officeart/2005/8/layout/pyramid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7B5D77-0277-4DA1-8EE5-7BADE48B6C65}">
      <dsp:nvSpPr>
        <dsp:cNvPr id="0" name=""/>
        <dsp:cNvSpPr/>
      </dsp:nvSpPr>
      <dsp:spPr>
        <a:xfrm>
          <a:off x="937594" y="0"/>
          <a:ext cx="5109516" cy="4583266"/>
        </a:xfrm>
        <a:prstGeom prst="triangle">
          <a:avLst/>
        </a:prstGeom>
        <a:solidFill>
          <a:srgbClr val="00B050"/>
        </a:solidFill>
        <a:ln>
          <a:noFill/>
        </a:ln>
        <a:effectLst>
          <a:glow rad="63500">
            <a:srgbClr val="4BACC6">
              <a:satMod val="175000"/>
              <a:alpha val="40000"/>
            </a:srgb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0882E26-B0C2-47FE-A80B-CCE0700D26AE}">
      <dsp:nvSpPr>
        <dsp:cNvPr id="0" name=""/>
        <dsp:cNvSpPr/>
      </dsp:nvSpPr>
      <dsp:spPr>
        <a:xfrm>
          <a:off x="3298022" y="458774"/>
          <a:ext cx="2979122" cy="651683"/>
        </a:xfrm>
        <a:prstGeom prst="roundRect">
          <a:avLst/>
        </a:prstGeom>
        <a:solidFill>
          <a:sysClr val="window" lastClr="FFFFFF"/>
        </a:solidFill>
        <a:ln w="25400" cap="flat" cmpd="sng" algn="ctr">
          <a:solidFill>
            <a:srgbClr val="8064A2"/>
          </a:solidFill>
          <a:prstDash val="solid"/>
        </a:ln>
        <a:effectLst/>
        <a:scene3d>
          <a:camera prst="orthographicFront"/>
          <a:lightRig rig="chilly" dir="t"/>
        </a:scene3d>
        <a:sp3d z="12700" extrusionH="1700"/>
      </dsp:spPr>
      <dsp:style>
        <a:lnRef idx="2">
          <a:schemeClr val="accent4"/>
        </a:lnRef>
        <a:fillRef idx="1">
          <a:schemeClr val="lt1"/>
        </a:fillRef>
        <a:effectRef idx="0">
          <a:schemeClr val="accent4"/>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ysClr val="windowText" lastClr="000000">
                  <a:hueOff val="0"/>
                  <a:satOff val="0"/>
                  <a:lumOff val="0"/>
                  <a:alphaOff val="0"/>
                </a:sysClr>
              </a:solidFill>
              <a:latin typeface="Arial" pitchFamily="34" charset="0"/>
              <a:ea typeface="+mn-ea"/>
              <a:cs typeface="Arial" pitchFamily="34" charset="0"/>
            </a:rPr>
            <a:t>Promoción y</a:t>
          </a:r>
        </a:p>
        <a:p>
          <a:pPr lvl="0" algn="ctr" defTabSz="488950">
            <a:lnSpc>
              <a:spcPct val="90000"/>
            </a:lnSpc>
            <a:spcBef>
              <a:spcPct val="0"/>
            </a:spcBef>
            <a:spcAft>
              <a:spcPct val="35000"/>
            </a:spcAft>
          </a:pPr>
          <a:r>
            <a:rPr lang="es-ES" sz="1100" b="1" kern="1200" dirty="0">
              <a:solidFill>
                <a:sysClr val="windowText" lastClr="000000">
                  <a:hueOff val="0"/>
                  <a:satOff val="0"/>
                  <a:lumOff val="0"/>
                  <a:alphaOff val="0"/>
                </a:sysClr>
              </a:solidFill>
              <a:latin typeface="Arial" pitchFamily="34" charset="0"/>
              <a:ea typeface="+mn-ea"/>
              <a:cs typeface="Arial" pitchFamily="34" charset="0"/>
            </a:rPr>
            <a:t>Diagnostico</a:t>
          </a:r>
        </a:p>
      </dsp:txBody>
      <dsp:txXfrm>
        <a:off x="3298022" y="458774"/>
        <a:ext cx="2979122" cy="651683"/>
      </dsp:txXfrm>
    </dsp:sp>
    <dsp:sp modelId="{D8806284-6DA0-4CCC-970A-43F5DD30FA3A}">
      <dsp:nvSpPr>
        <dsp:cNvPr id="0" name=""/>
        <dsp:cNvSpPr/>
      </dsp:nvSpPr>
      <dsp:spPr>
        <a:xfrm>
          <a:off x="3274010" y="1227916"/>
          <a:ext cx="2979122" cy="651683"/>
        </a:xfrm>
        <a:prstGeom prst="roundRect">
          <a:avLst/>
        </a:prstGeom>
        <a:solidFill>
          <a:sysClr val="window" lastClr="FFFFFF"/>
        </a:solidFill>
        <a:ln w="25400" cap="flat" cmpd="sng" algn="ctr">
          <a:solidFill>
            <a:srgbClr val="4BACC6"/>
          </a:solidFill>
          <a:prstDash val="solid"/>
        </a:ln>
        <a:effectLst/>
        <a:scene3d>
          <a:camera prst="orthographicFront"/>
          <a:lightRig rig="chilly" dir="t"/>
        </a:scene3d>
        <a:sp3d z="12700" extrusionH="1700"/>
      </dsp:spPr>
      <dsp:style>
        <a:lnRef idx="2">
          <a:schemeClr val="accent5"/>
        </a:lnRef>
        <a:fillRef idx="1">
          <a:schemeClr val="lt1"/>
        </a:fillRef>
        <a:effectRef idx="0">
          <a:schemeClr val="accent5"/>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ysClr val="windowText" lastClr="000000">
                  <a:hueOff val="0"/>
                  <a:satOff val="0"/>
                  <a:lumOff val="0"/>
                  <a:alphaOff val="0"/>
                </a:sysClr>
              </a:solidFill>
              <a:latin typeface="Arial" pitchFamily="34" charset="0"/>
              <a:ea typeface="+mn-ea"/>
              <a:cs typeface="Arial" pitchFamily="34" charset="0"/>
            </a:rPr>
            <a:t>Diseño y </a:t>
          </a: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Organización </a:t>
          </a:r>
          <a:r>
            <a:rPr lang="es-ES" sz="1100" b="1" kern="1200" dirty="0">
              <a:solidFill>
                <a:sysClr val="windowText" lastClr="000000">
                  <a:hueOff val="0"/>
                  <a:satOff val="0"/>
                  <a:lumOff val="0"/>
                  <a:alphaOff val="0"/>
                </a:sysClr>
              </a:solidFill>
              <a:latin typeface="Arial" pitchFamily="34" charset="0"/>
              <a:ea typeface="+mn-ea"/>
              <a:cs typeface="Arial" pitchFamily="34" charset="0"/>
            </a:rPr>
            <a:t>Interna </a:t>
          </a:r>
        </a:p>
      </dsp:txBody>
      <dsp:txXfrm>
        <a:off x="3274010" y="1227916"/>
        <a:ext cx="2979122" cy="651683"/>
      </dsp:txXfrm>
    </dsp:sp>
    <dsp:sp modelId="{E56BA148-8FA9-4A20-B170-9FD4204DC8F4}">
      <dsp:nvSpPr>
        <dsp:cNvPr id="0" name=""/>
        <dsp:cNvSpPr/>
      </dsp:nvSpPr>
      <dsp:spPr>
        <a:xfrm>
          <a:off x="3298022" y="1925061"/>
          <a:ext cx="2979122" cy="651683"/>
        </a:xfrm>
        <a:prstGeom prst="roundRect">
          <a:avLst/>
        </a:prstGeom>
        <a:solidFill>
          <a:sysClr val="window" lastClr="FFFFFF">
            <a:alpha val="90000"/>
            <a:hueOff val="0"/>
            <a:satOff val="0"/>
            <a:lumOff val="0"/>
            <a:alphaOff val="0"/>
          </a:sysClr>
        </a:solidFill>
        <a:ln w="9525" cap="flat" cmpd="sng" algn="ctr">
          <a:solidFill>
            <a:srgbClr val="4BACC6">
              <a:hueOff val="-4966938"/>
              <a:satOff val="19906"/>
              <a:lumOff val="4314"/>
              <a:alphaOff val="0"/>
            </a:srgb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ysClr val="windowText" lastClr="000000">
                  <a:hueOff val="0"/>
                  <a:satOff val="0"/>
                  <a:lumOff val="0"/>
                  <a:alphaOff val="0"/>
                </a:sysClr>
              </a:solidFill>
              <a:latin typeface="Arial" pitchFamily="34" charset="0"/>
              <a:ea typeface="+mn-ea"/>
              <a:cs typeface="Arial" pitchFamily="34" charset="0"/>
            </a:rPr>
            <a:t>Formación de Actores</a:t>
          </a:r>
        </a:p>
        <a:p>
          <a:pPr lvl="0" algn="ctr" defTabSz="488950">
            <a:lnSpc>
              <a:spcPct val="90000"/>
            </a:lnSpc>
            <a:spcBef>
              <a:spcPct val="0"/>
            </a:spcBef>
            <a:spcAft>
              <a:spcPct val="35000"/>
            </a:spcAft>
          </a:pPr>
          <a:r>
            <a:rPr lang="es-ES" sz="1100" b="1" kern="1200" dirty="0">
              <a:solidFill>
                <a:sysClr val="windowText" lastClr="000000">
                  <a:hueOff val="0"/>
                  <a:satOff val="0"/>
                  <a:lumOff val="0"/>
                  <a:alphaOff val="0"/>
                </a:sysClr>
              </a:solidFill>
              <a:latin typeface="Arial" pitchFamily="34" charset="0"/>
              <a:ea typeface="+mn-ea"/>
              <a:cs typeface="Arial" pitchFamily="34" charset="0"/>
            </a:rPr>
            <a:t>de Tutoría Solidaria de</a:t>
          </a:r>
        </a:p>
        <a:p>
          <a:pPr lvl="0" algn="ctr" defTabSz="488950">
            <a:lnSpc>
              <a:spcPct val="90000"/>
            </a:lnSpc>
            <a:spcBef>
              <a:spcPct val="0"/>
            </a:spcBef>
            <a:spcAft>
              <a:spcPct val="35000"/>
            </a:spcAft>
          </a:pPr>
          <a:r>
            <a:rPr lang="es-ES" sz="1100" b="1" kern="1200" dirty="0">
              <a:solidFill>
                <a:sysClr val="windowText" lastClr="000000">
                  <a:hueOff val="0"/>
                  <a:satOff val="0"/>
                  <a:lumOff val="0"/>
                  <a:alphaOff val="0"/>
                </a:sysClr>
              </a:solidFill>
              <a:latin typeface="Arial" pitchFamily="34" charset="0"/>
              <a:ea typeface="+mn-ea"/>
              <a:cs typeface="Arial" pitchFamily="34" charset="0"/>
            </a:rPr>
            <a:t>Niño a Niño</a:t>
          </a:r>
        </a:p>
      </dsp:txBody>
      <dsp:txXfrm>
        <a:off x="3298022" y="1925061"/>
        <a:ext cx="2979122" cy="651683"/>
      </dsp:txXfrm>
    </dsp:sp>
    <dsp:sp modelId="{A368EBCA-2FA3-4F59-99A0-29F9BF3EAE53}">
      <dsp:nvSpPr>
        <dsp:cNvPr id="0" name=""/>
        <dsp:cNvSpPr/>
      </dsp:nvSpPr>
      <dsp:spPr>
        <a:xfrm>
          <a:off x="3262034" y="2643789"/>
          <a:ext cx="2979122" cy="651683"/>
        </a:xfrm>
        <a:prstGeom prst="roundRect">
          <a:avLst/>
        </a:prstGeom>
        <a:solidFill>
          <a:sysClr val="window" lastClr="FFFFFF">
            <a:alpha val="90000"/>
            <a:hueOff val="0"/>
            <a:satOff val="0"/>
            <a:lumOff val="0"/>
            <a:alphaOff val="0"/>
          </a:sysClr>
        </a:solidFill>
        <a:ln w="9525" cap="flat" cmpd="sng" algn="ctr">
          <a:solidFill>
            <a:srgbClr val="4BACC6">
              <a:hueOff val="-7450407"/>
              <a:satOff val="29858"/>
              <a:lumOff val="6471"/>
              <a:alphaOff val="0"/>
            </a:srgb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b="1" kern="1200" dirty="0">
              <a:solidFill>
                <a:sysClr val="windowText" lastClr="000000">
                  <a:hueOff val="0"/>
                  <a:satOff val="0"/>
                  <a:lumOff val="0"/>
                  <a:alphaOff val="0"/>
                </a:sysClr>
              </a:solidFill>
              <a:latin typeface="Arial" pitchFamily="34" charset="0"/>
              <a:ea typeface="+mn-ea"/>
              <a:cs typeface="Arial" pitchFamily="34" charset="0"/>
            </a:rPr>
            <a:t>Ejecución y Monitoreo de</a:t>
          </a:r>
        </a:p>
        <a:p>
          <a:pPr lvl="0" algn="ctr" defTabSz="444500">
            <a:lnSpc>
              <a:spcPct val="90000"/>
            </a:lnSpc>
            <a:spcBef>
              <a:spcPct val="0"/>
            </a:spcBef>
            <a:spcAft>
              <a:spcPct val="35000"/>
            </a:spcAft>
          </a:pPr>
          <a:r>
            <a:rPr lang="es-ES" sz="1000" b="1" kern="1200" dirty="0">
              <a:solidFill>
                <a:sysClr val="windowText" lastClr="000000">
                  <a:hueOff val="0"/>
                  <a:satOff val="0"/>
                  <a:lumOff val="0"/>
                  <a:alphaOff val="0"/>
                </a:sysClr>
              </a:solidFill>
              <a:latin typeface="Arial" pitchFamily="34" charset="0"/>
              <a:ea typeface="+mn-ea"/>
              <a:cs typeface="Arial" pitchFamily="34" charset="0"/>
            </a:rPr>
            <a:t>Tutoría Solidaria de Niño</a:t>
          </a:r>
        </a:p>
        <a:p>
          <a:pPr lvl="0" algn="ctr" defTabSz="444500">
            <a:lnSpc>
              <a:spcPct val="90000"/>
            </a:lnSpc>
            <a:spcBef>
              <a:spcPct val="0"/>
            </a:spcBef>
            <a:spcAft>
              <a:spcPct val="35000"/>
            </a:spcAft>
          </a:pPr>
          <a:r>
            <a:rPr lang="es-ES" sz="1000" b="1" kern="1200" dirty="0">
              <a:solidFill>
                <a:sysClr val="windowText" lastClr="000000">
                  <a:hueOff val="0"/>
                  <a:satOff val="0"/>
                  <a:lumOff val="0"/>
                  <a:alphaOff val="0"/>
                </a:sysClr>
              </a:solidFill>
              <a:latin typeface="Arial" pitchFamily="34" charset="0"/>
              <a:ea typeface="+mn-ea"/>
              <a:cs typeface="Arial" pitchFamily="34" charset="0"/>
            </a:rPr>
            <a:t>a Niño</a:t>
          </a:r>
        </a:p>
      </dsp:txBody>
      <dsp:txXfrm>
        <a:off x="3262034" y="2643789"/>
        <a:ext cx="2979122" cy="651683"/>
      </dsp:txXfrm>
    </dsp:sp>
    <dsp:sp modelId="{605497C2-D60F-4D3D-B95D-9DF8BCE68346}">
      <dsp:nvSpPr>
        <dsp:cNvPr id="0" name=""/>
        <dsp:cNvSpPr/>
      </dsp:nvSpPr>
      <dsp:spPr>
        <a:xfrm>
          <a:off x="3298022" y="3391348"/>
          <a:ext cx="2979122" cy="651683"/>
        </a:xfrm>
        <a:prstGeom prst="roundRect">
          <a:avLst/>
        </a:prstGeom>
        <a:solidFill>
          <a:sysClr val="window" lastClr="FFFFFF"/>
        </a:solidFill>
        <a:ln w="25400" cap="flat" cmpd="sng" algn="ctr">
          <a:solidFill>
            <a:srgbClr val="F79646"/>
          </a:solidFill>
          <a:prstDash val="solid"/>
        </a:ln>
        <a:effectLst/>
        <a:scene3d>
          <a:camera prst="orthographicFront"/>
          <a:lightRig rig="chilly" dir="t"/>
        </a:scene3d>
        <a:sp3d z="12700" extrusionH="1700"/>
      </dsp:spPr>
      <dsp:style>
        <a:lnRef idx="2">
          <a:schemeClr val="accent6"/>
        </a:lnRef>
        <a:fillRef idx="1">
          <a:schemeClr val="lt1"/>
        </a:fillRef>
        <a:effectRef idx="0">
          <a:schemeClr val="accent6"/>
        </a:effectRef>
        <a:fontRef idx="minor">
          <a:schemeClr val="dk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b="1" kern="1200" dirty="0">
              <a:solidFill>
                <a:sysClr val="windowText" lastClr="000000">
                  <a:hueOff val="0"/>
                  <a:satOff val="0"/>
                  <a:lumOff val="0"/>
                  <a:alphaOff val="0"/>
                </a:sysClr>
              </a:solidFill>
              <a:latin typeface="Arial" pitchFamily="34" charset="0"/>
              <a:ea typeface="+mn-ea"/>
              <a:cs typeface="Arial" pitchFamily="34" charset="0"/>
            </a:rPr>
            <a:t>Reflexión y</a:t>
          </a:r>
        </a:p>
        <a:p>
          <a:pPr lvl="0" algn="ctr" defTabSz="466725">
            <a:lnSpc>
              <a:spcPct val="90000"/>
            </a:lnSpc>
            <a:spcBef>
              <a:spcPct val="0"/>
            </a:spcBef>
            <a:spcAft>
              <a:spcPct val="35000"/>
            </a:spcAft>
          </a:pPr>
          <a:r>
            <a:rPr lang="es-ES" sz="1050" b="1" kern="1200" dirty="0">
              <a:solidFill>
                <a:sysClr val="windowText" lastClr="000000">
                  <a:hueOff val="0"/>
                  <a:satOff val="0"/>
                  <a:lumOff val="0"/>
                  <a:alphaOff val="0"/>
                </a:sysClr>
              </a:solidFill>
              <a:latin typeface="Arial" pitchFamily="34" charset="0"/>
              <a:ea typeface="+mn-ea"/>
              <a:cs typeface="Arial" pitchFamily="34" charset="0"/>
            </a:rPr>
            <a:t>Evaluación</a:t>
          </a:r>
          <a:endParaRPr lang="es-ES" sz="1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3298022" y="3391348"/>
        <a:ext cx="2979122" cy="65168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C10234-93BD-4AF1-A4F8-1AFD9A25BF67}" type="datetimeFigureOut">
              <a:rPr lang="es-ES" smtClean="0"/>
              <a:pPr/>
              <a:t>08/08/2018</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BAABE-99CE-48FE-A9CE-7F05171EE0A5}" type="slidenum">
              <a:rPr lang="es-ES" smtClean="0"/>
              <a:pPr/>
              <a:t>‹Nº›</a:t>
            </a:fld>
            <a:endParaRPr lang="es-E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30BAABE-99CE-48FE-A9CE-7F05171EE0A5}" type="slidenum">
              <a:rPr lang="es-ES" smtClean="0"/>
              <a:pPr/>
              <a:t>23</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30BAABE-99CE-48FE-A9CE-7F05171EE0A5}" type="slidenum">
              <a:rPr lang="es-ES" smtClean="0"/>
              <a:pPr/>
              <a:t>38</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9DCB935-4E75-4ED2-A86A-4D678F110610}" type="datetimeFigureOut">
              <a:rPr lang="es-ES" smtClean="0"/>
              <a:pPr/>
              <a:t>08/08/2018</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2D0D2F3D-10AD-4B72-A6AD-DEEC1589122E}"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CB935-4E75-4ED2-A86A-4D678F110610}" type="datetimeFigureOut">
              <a:rPr lang="es-ES" smtClean="0"/>
              <a:pPr/>
              <a:t>08/08/2018</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D2F3D-10AD-4B72-A6AD-DEEC1589122E}"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3.jpeg"/><Relationship Id="rId3" Type="http://schemas.openxmlformats.org/officeDocument/2006/relationships/image" Target="../media/image7.png"/><Relationship Id="rId7" Type="http://schemas.openxmlformats.org/officeDocument/2006/relationships/diagramColors" Target="../diagrams/colors1.xml"/><Relationship Id="rId12"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1.jpeg"/><Relationship Id="rId5" Type="http://schemas.openxmlformats.org/officeDocument/2006/relationships/diagramLayout" Target="../diagrams/layout1.xml"/><Relationship Id="rId10" Type="http://schemas.openxmlformats.org/officeDocument/2006/relationships/image" Target="../media/image20.jpeg"/><Relationship Id="rId4" Type="http://schemas.openxmlformats.org/officeDocument/2006/relationships/diagramData" Target="../diagrams/data1.xml"/><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Carta%20de%20cooperacion%20tecnica%20distrital%20educacion%20Comunidades%20Solidarias,%20corregida.doc" TargetMode="External"/><Relationship Id="rId2" Type="http://schemas.openxmlformats.org/officeDocument/2006/relationships/hyperlink" Target="fichas/FICHAS%20DEL%20DIAGNOSTICO%20DEL%20CENTRO%20EDUCATIVO.docx"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fichas/fichas%20de%20la%20etapa%20II.docx" TargetMode="Externa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hyperlink" Target="fichas/ETAPA%20III.doc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gi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fichas/ETAPA%20IV.docx" TargetMode="External"/><Relationship Id="rId5" Type="http://schemas.openxmlformats.org/officeDocument/2006/relationships/image" Target="../media/image36.gif"/><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fichas/ETAPA%20V.docx"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3 Imagen" descr="árbol-de-la-educación-48781197.jpg"/>
          <p:cNvPicPr/>
          <p:nvPr/>
        </p:nvPicPr>
        <p:blipFill>
          <a:blip r:embed="rId2" cstate="print">
            <a:clrChange>
              <a:clrFrom>
                <a:srgbClr val="FBFBFB"/>
              </a:clrFrom>
              <a:clrTo>
                <a:srgbClr val="FBFBFB">
                  <a:alpha val="0"/>
                </a:srgbClr>
              </a:clrTo>
            </a:clrChange>
          </a:blip>
          <a:srcRect l="6008" t="5462" r="7230" b="12615"/>
          <a:stretch>
            <a:fillRect/>
          </a:stretch>
        </p:blipFill>
        <p:spPr>
          <a:xfrm>
            <a:off x="323528" y="3284984"/>
            <a:ext cx="1800200" cy="1872208"/>
          </a:xfrm>
          <a:prstGeom prst="rect">
            <a:avLst/>
          </a:prstGeom>
        </p:spPr>
      </p:pic>
      <p:pic>
        <p:nvPicPr>
          <p:cNvPr id="6" name="5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5940152" y="116632"/>
            <a:ext cx="2895600" cy="914400"/>
          </a:xfrm>
          <a:prstGeom prst="rect">
            <a:avLst/>
          </a:prstGeom>
          <a:noFill/>
          <a:ln w="9525">
            <a:noFill/>
            <a:miter lim="800000"/>
            <a:headEnd/>
            <a:tailEnd/>
          </a:ln>
        </p:spPr>
      </p:pic>
      <p:sp>
        <p:nvSpPr>
          <p:cNvPr id="11" name="10 Rectángulo"/>
          <p:cNvSpPr/>
          <p:nvPr/>
        </p:nvSpPr>
        <p:spPr>
          <a:xfrm>
            <a:off x="1835696" y="3068960"/>
            <a:ext cx="5383353" cy="1200329"/>
          </a:xfrm>
          <a:prstGeom prst="rect">
            <a:avLst/>
          </a:prstGeom>
        </p:spPr>
        <p:txBody>
          <a:bodyPr wrap="square">
            <a:spAutoFit/>
          </a:bodyPr>
          <a:lstStyle/>
          <a:p>
            <a:pPr lvl="0" algn="ctr" fontAlgn="base">
              <a:spcBef>
                <a:spcPct val="0"/>
              </a:spcBef>
              <a:spcAft>
                <a:spcPts val="1000"/>
              </a:spcAft>
            </a:pPr>
            <a:r>
              <a:rPr lang="es-ES" sz="3600" b="1" dirty="0" smtClean="0">
                <a:solidFill>
                  <a:srgbClr val="002060"/>
                </a:solidFill>
                <a:latin typeface="Comic Sans MS" pitchFamily="66" charset="0"/>
                <a:cs typeface="Arial" pitchFamily="34" charset="0"/>
              </a:rPr>
              <a:t>Tutoría Solidaria de Niño a Niño</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CuadroTexto"/>
          <p:cNvSpPr txBox="1"/>
          <p:nvPr/>
        </p:nvSpPr>
        <p:spPr>
          <a:xfrm>
            <a:off x="2411760" y="1196752"/>
            <a:ext cx="3816424" cy="707886"/>
          </a:xfrm>
          <a:prstGeom prst="rect">
            <a:avLst/>
          </a:prstGeom>
          <a:noFill/>
        </p:spPr>
        <p:txBody>
          <a:bodyPr wrap="square" rtlCol="0">
            <a:spAutoFit/>
          </a:bodyPr>
          <a:lstStyle/>
          <a:p>
            <a:pPr algn="ctr"/>
            <a:r>
              <a:rPr lang="es-ES" sz="4000" b="1" dirty="0" smtClean="0">
                <a:solidFill>
                  <a:schemeClr val="accent1">
                    <a:lumMod val="50000"/>
                  </a:schemeClr>
                </a:solidFill>
                <a:latin typeface="Comic Sans MS" pitchFamily="66" charset="0"/>
              </a:rPr>
              <a:t>Metodología </a:t>
            </a:r>
            <a:endParaRPr lang="es-ES" sz="4000" b="1" dirty="0">
              <a:solidFill>
                <a:schemeClr val="accent1">
                  <a:lumMod val="50000"/>
                </a:schemeClr>
              </a:solidFill>
              <a:latin typeface="Comic Sans MS" pitchFamily="66" charset="0"/>
            </a:endParaRPr>
          </a:p>
        </p:txBody>
      </p:sp>
      <p:pic>
        <p:nvPicPr>
          <p:cNvPr id="13" name="12 Imagen" descr="http://static4.depositphotos.com/1012125/368/i/950/depositphotos_3683827-stock-photo-group-of-happy-children-playing.jpg"/>
          <p:cNvPicPr/>
          <p:nvPr/>
        </p:nvPicPr>
        <p:blipFill>
          <a:blip r:embed="rId4" cstate="print">
            <a:clrChange>
              <a:clrFrom>
                <a:srgbClr val="FDFDFD"/>
              </a:clrFrom>
              <a:clrTo>
                <a:srgbClr val="FDFDFD">
                  <a:alpha val="0"/>
                </a:srgbClr>
              </a:clrTo>
            </a:clrChange>
          </a:blip>
          <a:srcRect t="69676"/>
          <a:stretch>
            <a:fillRect/>
          </a:stretch>
        </p:blipFill>
        <p:spPr bwMode="auto">
          <a:xfrm>
            <a:off x="1763688" y="4221088"/>
            <a:ext cx="5868144" cy="1340768"/>
          </a:xfrm>
          <a:prstGeom prst="rect">
            <a:avLst/>
          </a:prstGeom>
          <a:noFill/>
          <a:ln w="9525">
            <a:noFill/>
            <a:miter lim="800000"/>
            <a:headEnd/>
            <a:tailEnd/>
          </a:ln>
        </p:spPr>
      </p:pic>
      <p:pic>
        <p:nvPicPr>
          <p:cNvPr id="15" name="14 Imagen" descr="enfants-de-bande-dessine-avec-le-livre-et-le-crayon-50763442.jpg"/>
          <p:cNvPicPr>
            <a:picLocks noChangeAspect="1"/>
          </p:cNvPicPr>
          <p:nvPr/>
        </p:nvPicPr>
        <p:blipFill>
          <a:blip r:embed="rId5" cstate="print"/>
          <a:srcRect b="14277"/>
          <a:stretch>
            <a:fillRect/>
          </a:stretch>
        </p:blipFill>
        <p:spPr>
          <a:xfrm>
            <a:off x="3707904" y="1844824"/>
            <a:ext cx="1801376" cy="1178336"/>
          </a:xfrm>
          <a:prstGeom prst="rect">
            <a:avLst/>
          </a:prstGeom>
        </p:spPr>
      </p:pic>
      <p:pic>
        <p:nvPicPr>
          <p:cNvPr id="16" name="Picture 2"/>
          <p:cNvPicPr>
            <a:picLocks noChangeAspect="1" noChangeArrowheads="1"/>
          </p:cNvPicPr>
          <p:nvPr/>
        </p:nvPicPr>
        <p:blipFill>
          <a:blip r:embed="rId6" cstate="print"/>
          <a:srcRect l="32809" t="78640" r="33067" b="12961"/>
          <a:stretch>
            <a:fillRect/>
          </a:stretch>
        </p:blipFill>
        <p:spPr bwMode="auto">
          <a:xfrm>
            <a:off x="0" y="5777864"/>
            <a:ext cx="9144000" cy="1080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amille.gif"/>
          <p:cNvPicPr>
            <a:picLocks noChangeAspect="1"/>
          </p:cNvPicPr>
          <p:nvPr/>
        </p:nvPicPr>
        <p:blipFill>
          <a:blip r:embed="rId2" cstate="print"/>
          <a:stretch>
            <a:fillRect/>
          </a:stretch>
        </p:blipFill>
        <p:spPr>
          <a:xfrm>
            <a:off x="179512" y="2276872"/>
            <a:ext cx="2874003" cy="1800200"/>
          </a:xfrm>
          <a:prstGeom prst="rect">
            <a:avLst/>
          </a:prstGeom>
        </p:spPr>
      </p:pic>
      <p:sp>
        <p:nvSpPr>
          <p:cNvPr id="3" name="2 Marcador de contenido"/>
          <p:cNvSpPr>
            <a:spLocks noGrp="1"/>
          </p:cNvSpPr>
          <p:nvPr>
            <p:ph idx="1"/>
          </p:nvPr>
        </p:nvSpPr>
        <p:spPr>
          <a:xfrm>
            <a:off x="2843808" y="1412776"/>
            <a:ext cx="5842992" cy="4713387"/>
          </a:xfrm>
        </p:spPr>
        <p:txBody>
          <a:bodyPr>
            <a:normAutofit lnSpcReduction="10000"/>
          </a:bodyPr>
          <a:lstStyle/>
          <a:p>
            <a:pPr>
              <a:lnSpc>
                <a:spcPct val="150000"/>
              </a:lnSpc>
              <a:buClr>
                <a:schemeClr val="accent2"/>
              </a:buClr>
              <a:buSzPct val="110000"/>
              <a:buFont typeface="Webdings" pitchFamily="18" charset="2"/>
              <a:buChar char=""/>
              <a:tabLst>
                <a:tab pos="906463" algn="l"/>
              </a:tabLst>
            </a:pPr>
            <a:r>
              <a:rPr lang="es-MX" sz="2000" dirty="0" smtClean="0">
                <a:latin typeface="Times New Roman" pitchFamily="18" charset="0"/>
                <a:cs typeface="Times New Roman" pitchFamily="18" charset="0"/>
              </a:rPr>
              <a:t>Vela por la seguridad de los niños, durante las sesiones de Tutoría </a:t>
            </a:r>
          </a:p>
          <a:p>
            <a:pPr>
              <a:lnSpc>
                <a:spcPct val="150000"/>
              </a:lnSpc>
              <a:buClr>
                <a:schemeClr val="accent2"/>
              </a:buClr>
              <a:buSzPct val="110000"/>
              <a:buFont typeface="Webdings" pitchFamily="18" charset="2"/>
              <a:buChar char=""/>
              <a:tabLst>
                <a:tab pos="906463" algn="l"/>
              </a:tabLst>
            </a:pPr>
            <a:r>
              <a:rPr lang="es-MX" sz="2000" dirty="0" smtClean="0">
                <a:latin typeface="Times New Roman" pitchFamily="18" charset="0"/>
                <a:cs typeface="Times New Roman" pitchFamily="18" charset="0"/>
              </a:rPr>
              <a:t>Monitorea en el aula el desarrollo de las tutorías</a:t>
            </a:r>
            <a:endParaRPr lang="es-HN" sz="2000" dirty="0" smtClean="0">
              <a:latin typeface="Times New Roman" pitchFamily="18" charset="0"/>
              <a:cs typeface="Times New Roman" pitchFamily="18" charset="0"/>
            </a:endParaRPr>
          </a:p>
          <a:p>
            <a:pPr>
              <a:lnSpc>
                <a:spcPct val="150000"/>
              </a:lnSpc>
              <a:buClr>
                <a:schemeClr val="accent2"/>
              </a:buClr>
              <a:buSzPct val="110000"/>
              <a:buFont typeface="Webdings" pitchFamily="18" charset="2"/>
              <a:buChar char=""/>
              <a:tabLst>
                <a:tab pos="906463" algn="l"/>
              </a:tabLst>
            </a:pPr>
            <a:r>
              <a:rPr lang="es-MX" sz="2000" dirty="0" smtClean="0">
                <a:latin typeface="Times New Roman" pitchFamily="18" charset="0"/>
                <a:cs typeface="Times New Roman" pitchFamily="18" charset="0"/>
              </a:rPr>
              <a:t>Controla la asistencia de los niños: Tutores y Compañeros de estudio</a:t>
            </a:r>
            <a:endParaRPr lang="es-ES" sz="2000" dirty="0" smtClean="0">
              <a:latin typeface="Times New Roman" pitchFamily="18" charset="0"/>
              <a:cs typeface="Times New Roman" pitchFamily="18" charset="0"/>
            </a:endParaRPr>
          </a:p>
          <a:p>
            <a:pPr>
              <a:lnSpc>
                <a:spcPct val="150000"/>
              </a:lnSpc>
              <a:buClr>
                <a:schemeClr val="accent2"/>
              </a:buClr>
              <a:buSzPct val="110000"/>
              <a:buFont typeface="Webdings" pitchFamily="18" charset="2"/>
              <a:buChar char=""/>
              <a:tabLst>
                <a:tab pos="906463" algn="l"/>
              </a:tabLst>
            </a:pPr>
            <a:r>
              <a:rPr lang="es-MX" sz="2000" dirty="0" smtClean="0">
                <a:latin typeface="Times New Roman" pitchFamily="18" charset="0"/>
                <a:cs typeface="Times New Roman" pitchFamily="18" charset="0"/>
              </a:rPr>
              <a:t>Propicia reuniones con padres de los niños, para compartir avances de sus hijos. junto con el Maestro Guía.</a:t>
            </a:r>
            <a:endParaRPr lang="es-ES" sz="2000" dirty="0" smtClean="0">
              <a:latin typeface="Times New Roman" pitchFamily="18" charset="0"/>
              <a:cs typeface="Times New Roman" pitchFamily="18" charset="0"/>
            </a:endParaRPr>
          </a:p>
          <a:p>
            <a:pPr>
              <a:lnSpc>
                <a:spcPct val="150000"/>
              </a:lnSpc>
              <a:buClr>
                <a:schemeClr val="accent2"/>
              </a:buClr>
              <a:buSzPct val="110000"/>
              <a:buFont typeface="Webdings" pitchFamily="18" charset="2"/>
              <a:buChar char=""/>
              <a:tabLst>
                <a:tab pos="906463" algn="l"/>
              </a:tabLst>
            </a:pPr>
            <a:r>
              <a:rPr lang="es-MX" sz="2000" dirty="0" smtClean="0">
                <a:latin typeface="Times New Roman" pitchFamily="18" charset="0"/>
                <a:cs typeface="Times New Roman" pitchFamily="18" charset="0"/>
              </a:rPr>
              <a:t>Consolida las copias de calificaciones de cada grado, junto con el Maestro Guía </a:t>
            </a:r>
          </a:p>
          <a:p>
            <a:pPr>
              <a:buNone/>
            </a:pPr>
            <a:endParaRPr lang="es-ES"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6" name="5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8" name="Rectangle 4"/>
          <p:cNvSpPr>
            <a:spLocks noChangeArrowheads="1"/>
          </p:cNvSpPr>
          <p:nvPr/>
        </p:nvSpPr>
        <p:spPr bwMode="auto">
          <a:xfrm>
            <a:off x="2339752" y="980728"/>
            <a:ext cx="4032448" cy="400110"/>
          </a:xfrm>
          <a:prstGeom prst="rect">
            <a:avLst/>
          </a:prstGeom>
          <a:noFill/>
          <a:ln w="9525">
            <a:noFill/>
            <a:miter lim="800000"/>
            <a:headEnd/>
            <a:tailEnd/>
          </a:ln>
          <a:effectLst/>
        </p:spPr>
        <p:txBody>
          <a:bodyPr wrap="square">
            <a:spAutoFit/>
          </a:bodyPr>
          <a:lstStyle/>
          <a:p>
            <a:pPr>
              <a:buClr>
                <a:schemeClr val="tx2"/>
              </a:buClr>
              <a:buSzPct val="110000"/>
              <a:buFont typeface="Wingdings" pitchFamily="2" charset="2"/>
              <a:buChar char="Ü"/>
            </a:pPr>
            <a:r>
              <a:rPr lang="es-MX" sz="2000" b="1" dirty="0">
                <a:solidFill>
                  <a:schemeClr val="accent6">
                    <a:lumMod val="75000"/>
                  </a:schemeClr>
                </a:solidFill>
                <a:latin typeface="Times New Roman" pitchFamily="18" charset="0"/>
                <a:cs typeface="Times New Roman" pitchFamily="18" charset="0"/>
              </a:rPr>
              <a:t>Rol de Padres de Familia</a:t>
            </a:r>
            <a:endParaRPr lang="es-ES" sz="2000" b="1" dirty="0">
              <a:solidFill>
                <a:schemeClr val="accent6">
                  <a:lumMod val="75000"/>
                </a:schemeClr>
              </a:solidFill>
              <a:latin typeface="Times New Roman" pitchFamily="18" charset="0"/>
              <a:cs typeface="Times New Roman" pitchFamily="18" charset="0"/>
            </a:endParaRPr>
          </a:p>
        </p:txBody>
      </p:sp>
      <p:sp>
        <p:nvSpPr>
          <p:cNvPr id="10" name="9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55000" lnSpcReduction="20000"/>
          </a:bodyPr>
          <a:lstStyle/>
          <a:p>
            <a:pPr>
              <a:buClr>
                <a:schemeClr val="accent5"/>
              </a:buClr>
              <a:buSzPct val="110000"/>
              <a:buFont typeface="Wingdings" pitchFamily="2" charset="2"/>
              <a:buChar char=""/>
              <a:tabLst>
                <a:tab pos="685800" algn="l"/>
              </a:tabLst>
            </a:pPr>
            <a:r>
              <a:rPr lang="es-MX" dirty="0" smtClean="0"/>
              <a:t>Motiva y promueve acciones en favor del bienestar sostenido de la niñez, enfocado en el desarrollo de su educación y habilidades </a:t>
            </a:r>
          </a:p>
          <a:p>
            <a:pPr>
              <a:buClr>
                <a:schemeClr val="accent5"/>
              </a:buClr>
              <a:buSzPct val="110000"/>
              <a:buFont typeface="Wingdings" pitchFamily="2" charset="2"/>
              <a:buChar char=""/>
              <a:tabLst>
                <a:tab pos="685800" algn="l"/>
              </a:tabLst>
            </a:pPr>
            <a:endParaRPr lang="es-MX" dirty="0" smtClean="0"/>
          </a:p>
          <a:p>
            <a:pPr>
              <a:buClr>
                <a:schemeClr val="accent5"/>
              </a:buClr>
              <a:buSzPct val="110000"/>
              <a:buFont typeface="Wingdings" pitchFamily="2" charset="2"/>
              <a:buChar char=""/>
              <a:tabLst>
                <a:tab pos="685800" algn="l"/>
              </a:tabLst>
            </a:pPr>
            <a:r>
              <a:rPr lang="es-MX" dirty="0" smtClean="0"/>
              <a:t>Es un Facilitador del proceso de implementación de la Tutoría Solidaria </a:t>
            </a:r>
          </a:p>
          <a:p>
            <a:pPr>
              <a:buClr>
                <a:schemeClr val="accent5"/>
              </a:buClr>
              <a:buSzPct val="110000"/>
              <a:buFont typeface="Wingdings" pitchFamily="2" charset="2"/>
              <a:buChar char=""/>
              <a:tabLst>
                <a:tab pos="685800" algn="l"/>
              </a:tabLst>
            </a:pPr>
            <a:endParaRPr lang="es-MX" dirty="0" smtClean="0"/>
          </a:p>
          <a:p>
            <a:pPr>
              <a:buClr>
                <a:schemeClr val="accent5"/>
              </a:buClr>
              <a:buSzPct val="110000"/>
              <a:buFont typeface="Wingdings" pitchFamily="2" charset="2"/>
              <a:buChar char=""/>
              <a:tabLst>
                <a:tab pos="685800" algn="l"/>
              </a:tabLst>
            </a:pPr>
            <a:r>
              <a:rPr lang="es-MX" dirty="0" smtClean="0"/>
              <a:t> </a:t>
            </a:r>
            <a:r>
              <a:rPr lang="es-HN" dirty="0" smtClean="0"/>
              <a:t>Impulsa el asocio estratégico que favorezca la funcionalidad de las Tutorías. </a:t>
            </a:r>
          </a:p>
          <a:p>
            <a:pPr>
              <a:buClr>
                <a:schemeClr val="accent5"/>
              </a:buClr>
              <a:buSzPct val="110000"/>
              <a:buFont typeface="Wingdings" pitchFamily="2" charset="2"/>
              <a:buChar char=""/>
              <a:tabLst>
                <a:tab pos="685800" algn="l"/>
              </a:tabLst>
            </a:pPr>
            <a:r>
              <a:rPr lang="es-MX" dirty="0" smtClean="0"/>
              <a:t>Brinda Jornadas de formación en la metodología a los Maestros, Tutores y Padres, conjuntamente con la Dirección Distrital Educación. </a:t>
            </a:r>
          </a:p>
          <a:p>
            <a:pPr>
              <a:buClr>
                <a:schemeClr val="accent5"/>
              </a:buClr>
              <a:buSzPct val="110000"/>
              <a:buFont typeface="Wingdings" pitchFamily="2" charset="2"/>
              <a:buChar char=""/>
              <a:tabLst>
                <a:tab pos="685800" algn="l"/>
              </a:tabLst>
            </a:pPr>
            <a:endParaRPr lang="es-ES" dirty="0" smtClean="0"/>
          </a:p>
          <a:p>
            <a:pPr>
              <a:buClr>
                <a:schemeClr val="accent5"/>
              </a:buClr>
              <a:buSzPct val="110000"/>
              <a:buFont typeface="Wingdings" pitchFamily="2" charset="2"/>
              <a:buChar char=""/>
              <a:tabLst>
                <a:tab pos="685800" algn="l"/>
              </a:tabLst>
            </a:pPr>
            <a:r>
              <a:rPr lang="es-MX" dirty="0" smtClean="0"/>
              <a:t> Realiza sensibilización a autoridades educativas, municipales, empresa privada, iglesias, etc., para su incorporación en el proceso</a:t>
            </a:r>
          </a:p>
          <a:p>
            <a:pPr>
              <a:buClr>
                <a:schemeClr val="accent5"/>
              </a:buClr>
              <a:buSzPct val="110000"/>
              <a:buFont typeface="Wingdings" pitchFamily="2" charset="2"/>
              <a:buChar char=""/>
              <a:tabLst>
                <a:tab pos="685800" algn="l"/>
              </a:tabLst>
            </a:pPr>
            <a:endParaRPr lang="es-ES" dirty="0" smtClean="0"/>
          </a:p>
          <a:p>
            <a:pPr>
              <a:buClr>
                <a:schemeClr val="accent5"/>
              </a:buClr>
              <a:buSzPct val="110000"/>
              <a:buFont typeface="Wingdings" pitchFamily="2" charset="2"/>
              <a:buChar char=""/>
              <a:tabLst>
                <a:tab pos="685800" algn="l"/>
              </a:tabLst>
            </a:pPr>
            <a:r>
              <a:rPr lang="es-MX" dirty="0" smtClean="0"/>
              <a:t>Monitorea los avances periódicos del rendimiento académico de la niñez, conjuntamente con los otros actores</a:t>
            </a:r>
          </a:p>
          <a:p>
            <a:pPr>
              <a:buClr>
                <a:schemeClr val="accent5"/>
              </a:buClr>
              <a:buSzPct val="110000"/>
              <a:buFont typeface="Wingdings" pitchFamily="2" charset="2"/>
              <a:buChar char=""/>
              <a:tabLst>
                <a:tab pos="685800" algn="l"/>
              </a:tabLst>
            </a:pPr>
            <a:endParaRPr lang="es-MX" dirty="0" smtClean="0"/>
          </a:p>
          <a:p>
            <a:pPr>
              <a:buClr>
                <a:schemeClr val="accent5"/>
              </a:buClr>
              <a:buSzPct val="110000"/>
              <a:buFont typeface="Wingdings" pitchFamily="2" charset="2"/>
              <a:buChar char=""/>
              <a:tabLst>
                <a:tab pos="685800" algn="l"/>
              </a:tabLst>
            </a:pPr>
            <a:r>
              <a:rPr lang="es-MX" dirty="0" smtClean="0"/>
              <a:t>Impulsa jornadas de Reflexión y Evaluación del proceso</a:t>
            </a:r>
          </a:p>
          <a:p>
            <a:pPr>
              <a:buNone/>
              <a:tabLst>
                <a:tab pos="685800" algn="l"/>
              </a:tabLst>
            </a:pPr>
            <a:endParaRPr lang="es-ES" dirty="0" smtClean="0"/>
          </a:p>
          <a:p>
            <a:pPr>
              <a:buNone/>
            </a:pPr>
            <a:endParaRPr lang="es-ES" dirty="0"/>
          </a:p>
        </p:txBody>
      </p:sp>
      <p:pic>
        <p:nvPicPr>
          <p:cNvPr id="4" name="Imagen 3"/>
          <p:cNvPicPr>
            <a:picLocks noChangeAspect="1"/>
          </p:cNvPicPr>
          <p:nvPr/>
        </p:nvPicPr>
        <p:blipFill>
          <a:blip r:embed="rId2"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5" name="4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7" name="Rectangle 4"/>
          <p:cNvSpPr>
            <a:spLocks noChangeArrowheads="1"/>
          </p:cNvSpPr>
          <p:nvPr/>
        </p:nvSpPr>
        <p:spPr bwMode="auto">
          <a:xfrm>
            <a:off x="1691680" y="908720"/>
            <a:ext cx="6192837" cy="400110"/>
          </a:xfrm>
          <a:prstGeom prst="rect">
            <a:avLst/>
          </a:prstGeom>
          <a:noFill/>
          <a:ln w="9525">
            <a:noFill/>
            <a:miter lim="800000"/>
            <a:headEnd/>
            <a:tailEnd/>
          </a:ln>
          <a:effectLst/>
        </p:spPr>
        <p:txBody>
          <a:bodyPr>
            <a:spAutoFit/>
          </a:bodyPr>
          <a:lstStyle/>
          <a:p>
            <a:pPr algn="ctr">
              <a:buClr>
                <a:schemeClr val="tx2"/>
              </a:buClr>
              <a:buSzPct val="110000"/>
              <a:buFont typeface="Wingdings" pitchFamily="2" charset="2"/>
              <a:buChar char="Ü"/>
            </a:pPr>
            <a:r>
              <a:rPr lang="es-MX" sz="2000" b="1" dirty="0">
                <a:solidFill>
                  <a:schemeClr val="accent6">
                    <a:lumMod val="75000"/>
                  </a:schemeClr>
                </a:solidFill>
                <a:latin typeface="Times New Roman" pitchFamily="18" charset="0"/>
                <a:cs typeface="Times New Roman" pitchFamily="18" charset="0"/>
              </a:rPr>
              <a:t>Rol del </a:t>
            </a:r>
            <a:r>
              <a:rPr lang="es-MX" sz="2000" b="1" dirty="0" smtClean="0">
                <a:solidFill>
                  <a:schemeClr val="accent6">
                    <a:lumMod val="75000"/>
                  </a:schemeClr>
                </a:solidFill>
                <a:latin typeface="Times New Roman" pitchFamily="18" charset="0"/>
                <a:cs typeface="Times New Roman" pitchFamily="18" charset="0"/>
              </a:rPr>
              <a:t>AEP</a:t>
            </a:r>
            <a:endParaRPr lang="es-ES" sz="2000" b="1" dirty="0">
              <a:solidFill>
                <a:schemeClr val="accent6">
                  <a:lumMod val="75000"/>
                </a:schemeClr>
              </a:solidFill>
              <a:latin typeface="Times New Roman" pitchFamily="18" charset="0"/>
              <a:cs typeface="Times New Roman" pitchFamily="18" charset="0"/>
            </a:endParaRPr>
          </a:p>
        </p:txBody>
      </p:sp>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7" name="6 Rectángulo"/>
          <p:cNvSpPr/>
          <p:nvPr/>
        </p:nvSpPr>
        <p:spPr>
          <a:xfrm>
            <a:off x="3059832" y="980728"/>
            <a:ext cx="3457100" cy="400110"/>
          </a:xfrm>
          <a:prstGeom prst="rect">
            <a:avLst/>
          </a:prstGeom>
        </p:spPr>
        <p:txBody>
          <a:bodyPr wrap="none">
            <a:spAutoFit/>
          </a:bodyPr>
          <a:lstStyle/>
          <a:p>
            <a:pPr>
              <a:buClr>
                <a:schemeClr val="tx2"/>
              </a:buClr>
              <a:buSzPct val="110000"/>
              <a:buFont typeface="Wingdings" pitchFamily="2" charset="2"/>
              <a:buChar char="Ü"/>
            </a:pPr>
            <a:r>
              <a:rPr lang="es-MX" sz="2000" b="1" dirty="0" smtClean="0">
                <a:solidFill>
                  <a:schemeClr val="accent6">
                    <a:lumMod val="75000"/>
                  </a:schemeClr>
                </a:solidFill>
                <a:latin typeface="Times New Roman" pitchFamily="18" charset="0"/>
                <a:cs typeface="Times New Roman" pitchFamily="18" charset="0"/>
              </a:rPr>
              <a:t>Rol de la Niña o Niño Tutor</a:t>
            </a:r>
            <a:endParaRPr lang="es-ES" sz="2000" b="1" dirty="0">
              <a:solidFill>
                <a:schemeClr val="accent6">
                  <a:lumMod val="75000"/>
                </a:schemeClr>
              </a:solidFill>
              <a:latin typeface="Times New Roman" pitchFamily="18" charset="0"/>
              <a:cs typeface="Times New Roman" pitchFamily="18" charset="0"/>
            </a:endParaRPr>
          </a:p>
        </p:txBody>
      </p:sp>
      <p:sp>
        <p:nvSpPr>
          <p:cNvPr id="8" name="7 Rectángulo"/>
          <p:cNvSpPr/>
          <p:nvPr/>
        </p:nvSpPr>
        <p:spPr>
          <a:xfrm>
            <a:off x="971600" y="1628800"/>
            <a:ext cx="6678488" cy="4247317"/>
          </a:xfrm>
          <a:prstGeom prst="rect">
            <a:avLst/>
          </a:prstGeom>
        </p:spPr>
        <p:txBody>
          <a:bodyPr wrap="square">
            <a:spAutoFit/>
          </a:bodyPr>
          <a:lstStyle/>
          <a:p>
            <a:pPr>
              <a:buClr>
                <a:schemeClr val="accent6">
                  <a:lumMod val="75000"/>
                </a:schemeClr>
              </a:buClr>
              <a:buSzPct val="110000"/>
              <a:buFont typeface="Wingdings" pitchFamily="2" charset="2"/>
              <a:buChar char="&amp;"/>
              <a:tabLst>
                <a:tab pos="685800" algn="l"/>
              </a:tabLst>
            </a:pPr>
            <a:r>
              <a:rPr lang="es-MX" dirty="0" smtClean="0"/>
              <a:t>M</a:t>
            </a:r>
            <a:r>
              <a:rPr lang="es-MX" dirty="0" smtClean="0">
                <a:latin typeface="Times New Roman" pitchFamily="18" charset="0"/>
                <a:cs typeface="Times New Roman" pitchFamily="18" charset="0"/>
              </a:rPr>
              <a:t>antener su buen rendimiento académico </a:t>
            </a:r>
          </a:p>
          <a:p>
            <a:pPr>
              <a:buClr>
                <a:schemeClr val="accent6">
                  <a:lumMod val="75000"/>
                </a:schemeClr>
              </a:buClr>
              <a:buSzPct val="110000"/>
              <a:buFont typeface="Wingdings" pitchFamily="2" charset="2"/>
              <a:buChar char="&amp;"/>
              <a:tabLst>
                <a:tab pos="685800" algn="l"/>
              </a:tabLst>
            </a:pPr>
            <a:endParaRPr lang="es-MX" dirty="0" smtClean="0">
              <a:latin typeface="Times New Roman" pitchFamily="18" charset="0"/>
              <a:cs typeface="Times New Roman" pitchFamily="18" charset="0"/>
            </a:endParaRPr>
          </a:p>
          <a:p>
            <a:pPr>
              <a:buClr>
                <a:schemeClr val="accent6">
                  <a:lumMod val="75000"/>
                </a:schemeClr>
              </a:buClr>
              <a:buSzPct val="110000"/>
              <a:buFont typeface="Wingdings" pitchFamily="2" charset="2"/>
              <a:buChar char="&amp;"/>
              <a:tabLst>
                <a:tab pos="685800" algn="l"/>
              </a:tabLst>
            </a:pPr>
            <a:r>
              <a:rPr lang="es-MX" dirty="0" smtClean="0">
                <a:latin typeface="Times New Roman" pitchFamily="18" charset="0"/>
                <a:cs typeface="Times New Roman" pitchFamily="18" charset="0"/>
              </a:rPr>
              <a:t>Motivar a los niños bajo su tutoría para que asistan a la escuela </a:t>
            </a:r>
          </a:p>
          <a:p>
            <a:pPr>
              <a:buClr>
                <a:schemeClr val="accent6">
                  <a:lumMod val="75000"/>
                </a:schemeClr>
              </a:buClr>
              <a:buSzPct val="110000"/>
              <a:buFont typeface="Wingdings" pitchFamily="2" charset="2"/>
              <a:buChar char="&amp;"/>
              <a:tabLst>
                <a:tab pos="685800" algn="l"/>
              </a:tabLst>
            </a:pPr>
            <a:endParaRPr lang="es-MX" dirty="0" smtClean="0">
              <a:latin typeface="Times New Roman" pitchFamily="18" charset="0"/>
              <a:cs typeface="Times New Roman" pitchFamily="18" charset="0"/>
            </a:endParaRPr>
          </a:p>
          <a:p>
            <a:pPr>
              <a:buClr>
                <a:schemeClr val="accent6">
                  <a:lumMod val="75000"/>
                </a:schemeClr>
              </a:buClr>
              <a:buSzPct val="110000"/>
              <a:buFont typeface="Wingdings" pitchFamily="2" charset="2"/>
              <a:buChar char="&amp;"/>
              <a:tabLst>
                <a:tab pos="685800" algn="l"/>
              </a:tabLst>
            </a:pPr>
            <a:r>
              <a:rPr lang="es-MX" dirty="0" smtClean="0">
                <a:latin typeface="Times New Roman" pitchFamily="18" charset="0"/>
                <a:cs typeface="Times New Roman" pitchFamily="18" charset="0"/>
              </a:rPr>
              <a:t>Mejorar los aprendizajes de los alumnos atendidos</a:t>
            </a:r>
          </a:p>
          <a:p>
            <a:pPr>
              <a:buClr>
                <a:schemeClr val="accent6">
                  <a:lumMod val="75000"/>
                </a:schemeClr>
              </a:buClr>
              <a:buSzPct val="110000"/>
              <a:buFont typeface="Wingdings" pitchFamily="2" charset="2"/>
              <a:buChar char="&amp;"/>
              <a:tabLst>
                <a:tab pos="685800" algn="l"/>
              </a:tabLst>
            </a:pPr>
            <a:endParaRPr lang="es-MX" dirty="0" smtClean="0">
              <a:latin typeface="Times New Roman" pitchFamily="18" charset="0"/>
              <a:cs typeface="Times New Roman" pitchFamily="18" charset="0"/>
            </a:endParaRPr>
          </a:p>
          <a:p>
            <a:pPr>
              <a:buClr>
                <a:schemeClr val="accent6">
                  <a:lumMod val="75000"/>
                </a:schemeClr>
              </a:buClr>
              <a:buSzPct val="110000"/>
              <a:buFont typeface="Wingdings" pitchFamily="2" charset="2"/>
              <a:buChar char="&amp;"/>
              <a:tabLst>
                <a:tab pos="685800" algn="l"/>
              </a:tabLst>
            </a:pPr>
            <a:r>
              <a:rPr lang="es-MX" dirty="0" smtClean="0">
                <a:latin typeface="Times New Roman" pitchFamily="18" charset="0"/>
                <a:cs typeface="Times New Roman" pitchFamily="18" charset="0"/>
              </a:rPr>
              <a:t>Dedicar tres horas semanales para desarrollar las tutorías  </a:t>
            </a:r>
          </a:p>
          <a:p>
            <a:pPr>
              <a:buClr>
                <a:schemeClr val="accent6">
                  <a:lumMod val="75000"/>
                </a:schemeClr>
              </a:buClr>
              <a:buSzPct val="110000"/>
              <a:buFont typeface="Wingdings" pitchFamily="2" charset="2"/>
              <a:buChar char="&amp;"/>
              <a:tabLst>
                <a:tab pos="685800" algn="l"/>
              </a:tabLst>
            </a:pPr>
            <a:endParaRPr lang="es-MX" dirty="0" smtClean="0">
              <a:latin typeface="Times New Roman" pitchFamily="18" charset="0"/>
              <a:cs typeface="Times New Roman" pitchFamily="18" charset="0"/>
            </a:endParaRPr>
          </a:p>
          <a:p>
            <a:pPr>
              <a:buClr>
                <a:schemeClr val="accent6">
                  <a:lumMod val="75000"/>
                </a:schemeClr>
              </a:buClr>
              <a:buSzPct val="110000"/>
              <a:buFont typeface="Wingdings" pitchFamily="2" charset="2"/>
              <a:buChar char="&amp;"/>
              <a:tabLst>
                <a:tab pos="685800" algn="l"/>
              </a:tabLst>
            </a:pPr>
            <a:r>
              <a:rPr lang="es-MX" dirty="0" smtClean="0">
                <a:latin typeface="Times New Roman" pitchFamily="18" charset="0"/>
                <a:cs typeface="Times New Roman" pitchFamily="18" charset="0"/>
              </a:rPr>
              <a:t>Preparar un día antes sus sesiones de tutoría</a:t>
            </a:r>
          </a:p>
          <a:p>
            <a:pPr>
              <a:buClr>
                <a:schemeClr val="accent6">
                  <a:lumMod val="75000"/>
                </a:schemeClr>
              </a:buClr>
              <a:buSzPct val="110000"/>
              <a:buFont typeface="Wingdings" pitchFamily="2" charset="2"/>
              <a:buChar char="&amp;"/>
              <a:tabLst>
                <a:tab pos="685800" algn="l"/>
              </a:tabLst>
            </a:pPr>
            <a:endParaRPr lang="es-MX" dirty="0" smtClean="0">
              <a:latin typeface="Times New Roman" pitchFamily="18" charset="0"/>
              <a:cs typeface="Times New Roman" pitchFamily="18" charset="0"/>
            </a:endParaRPr>
          </a:p>
          <a:p>
            <a:pPr>
              <a:buClr>
                <a:schemeClr val="accent6">
                  <a:lumMod val="75000"/>
                </a:schemeClr>
              </a:buClr>
              <a:buSzPct val="110000"/>
              <a:buFont typeface="Wingdings" pitchFamily="2" charset="2"/>
              <a:buChar char="&amp;"/>
              <a:tabLst>
                <a:tab pos="685800" algn="l"/>
              </a:tabLst>
            </a:pPr>
            <a:r>
              <a:rPr lang="es-MX" dirty="0" smtClean="0">
                <a:latin typeface="Times New Roman" pitchFamily="18" charset="0"/>
                <a:cs typeface="Times New Roman" pitchFamily="18" charset="0"/>
              </a:rPr>
              <a:t>Establecer una relación amigable con sus pupilos, apoyándolo en la solución de problemas escolares</a:t>
            </a:r>
          </a:p>
          <a:p>
            <a:pPr>
              <a:buClr>
                <a:schemeClr val="accent6">
                  <a:lumMod val="75000"/>
                </a:schemeClr>
              </a:buClr>
              <a:buSzPct val="110000"/>
              <a:buFont typeface="Wingdings" pitchFamily="2" charset="2"/>
              <a:buChar char="&amp;"/>
              <a:tabLst>
                <a:tab pos="685800" algn="l"/>
              </a:tabLst>
            </a:pPr>
            <a:endParaRPr lang="es-MX" dirty="0" smtClean="0">
              <a:latin typeface="Times New Roman" pitchFamily="18" charset="0"/>
              <a:cs typeface="Times New Roman" pitchFamily="18" charset="0"/>
            </a:endParaRPr>
          </a:p>
          <a:p>
            <a:pPr>
              <a:buClr>
                <a:schemeClr val="accent6">
                  <a:lumMod val="75000"/>
                </a:schemeClr>
              </a:buClr>
              <a:buSzPct val="110000"/>
              <a:buFont typeface="Wingdings" pitchFamily="2" charset="2"/>
              <a:buChar char="&amp;"/>
              <a:tabLst>
                <a:tab pos="685800" algn="l"/>
              </a:tabLst>
            </a:pPr>
            <a:r>
              <a:rPr lang="es-MX" dirty="0" smtClean="0">
                <a:latin typeface="Times New Roman" pitchFamily="18" charset="0"/>
                <a:cs typeface="Times New Roman" pitchFamily="18" charset="0"/>
              </a:rPr>
              <a:t>Promover “empatía” con sus compañeros de estudio, orientándolo en aspectos necesarios.</a:t>
            </a:r>
            <a:endParaRPr lang="es-ES" dirty="0">
              <a:latin typeface="Times New Roman" pitchFamily="18" charset="0"/>
              <a:cs typeface="Times New Roman" pitchFamily="18" charset="0"/>
            </a:endParaRPr>
          </a:p>
        </p:txBody>
      </p:sp>
      <p:sp>
        <p:nvSpPr>
          <p:cNvPr id="9" name="8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915816" y="908720"/>
            <a:ext cx="5616624" cy="5184576"/>
          </a:xfrm>
        </p:spPr>
        <p:txBody>
          <a:bodyPr numCol="2">
            <a:normAutofit fontScale="25000" lnSpcReduction="20000"/>
          </a:bodyPr>
          <a:lstStyle/>
          <a:p>
            <a:pPr marR="65405" algn="ctr">
              <a:lnSpc>
                <a:spcPct val="115000"/>
              </a:lnSpc>
              <a:spcAft>
                <a:spcPts val="30"/>
              </a:spcAft>
              <a:buNone/>
            </a:pPr>
            <a:r>
              <a:rPr lang="es-ES" sz="3600" b="1" dirty="0" smtClean="0">
                <a:latin typeface="Times New Roman"/>
                <a:ea typeface="Times New Roman"/>
                <a:cs typeface="Times New Roman"/>
              </a:rPr>
              <a:t> </a:t>
            </a:r>
            <a:endParaRPr lang="es-ES" sz="2800" dirty="0" smtClean="0">
              <a:ea typeface="Calibri"/>
              <a:cs typeface="Times New Roman"/>
            </a:endParaRPr>
          </a:p>
          <a:p>
            <a:pPr lvl="0">
              <a:lnSpc>
                <a:spcPct val="115000"/>
              </a:lnSpc>
              <a:spcAft>
                <a:spcPts val="675"/>
              </a:spcAft>
              <a:buClr>
                <a:srgbClr val="215868"/>
              </a:buClr>
              <a:buSzPts val="3600"/>
              <a:buFont typeface="Wingdings 2"/>
              <a:buChar char="&lt;"/>
            </a:pPr>
            <a:r>
              <a:rPr lang="es-ES" sz="7200" dirty="0" smtClean="0">
                <a:latin typeface="Times New Roman"/>
                <a:ea typeface="Times New Roman"/>
                <a:cs typeface="Times New Roman"/>
              </a:rPr>
              <a:t> Niños con buen rendimiento (de preferencia con rangos mayores a 85 %)   </a:t>
            </a:r>
            <a:endParaRPr lang="es-ES" sz="7200" dirty="0" smtClean="0">
              <a:ea typeface="Calibri"/>
              <a:cs typeface="Times New Roman"/>
            </a:endParaRPr>
          </a:p>
          <a:p>
            <a:pPr lvl="0">
              <a:lnSpc>
                <a:spcPct val="115000"/>
              </a:lnSpc>
              <a:spcAft>
                <a:spcPts val="675"/>
              </a:spcAft>
              <a:buClr>
                <a:srgbClr val="0070C0"/>
              </a:buClr>
              <a:buSzPts val="3600"/>
              <a:buFont typeface="Wingdings"/>
              <a:buChar char="«"/>
            </a:pPr>
            <a:r>
              <a:rPr lang="es-ES" sz="7200" dirty="0" smtClean="0">
                <a:latin typeface="Times New Roman"/>
                <a:ea typeface="Times New Roman"/>
                <a:cs typeface="Times New Roman"/>
              </a:rPr>
              <a:t>Alumno de quinto y sexto grado (algunos casos pueden incluirse grados del 3er ciclo)  </a:t>
            </a:r>
            <a:endParaRPr lang="es-ES" sz="7200" dirty="0" smtClean="0">
              <a:ea typeface="Calibri"/>
              <a:cs typeface="Times New Roman"/>
            </a:endParaRPr>
          </a:p>
          <a:p>
            <a:pPr lvl="0">
              <a:lnSpc>
                <a:spcPct val="115000"/>
              </a:lnSpc>
              <a:spcAft>
                <a:spcPts val="675"/>
              </a:spcAft>
              <a:buClr>
                <a:srgbClr val="FFC000"/>
              </a:buClr>
              <a:buSzPts val="3600"/>
              <a:buFont typeface="Wingdings"/>
              <a:buChar char="J"/>
            </a:pPr>
            <a:r>
              <a:rPr lang="es-ES" sz="7200" dirty="0" smtClean="0">
                <a:latin typeface="Times New Roman"/>
                <a:ea typeface="Times New Roman"/>
                <a:cs typeface="Times New Roman"/>
              </a:rPr>
              <a:t> Voluntad de apoyar a otros niños  </a:t>
            </a:r>
            <a:endParaRPr lang="es-ES" sz="7200" dirty="0" smtClean="0">
              <a:ea typeface="Calibri"/>
              <a:cs typeface="Times New Roman"/>
            </a:endParaRPr>
          </a:p>
          <a:p>
            <a:pPr marR="65405">
              <a:lnSpc>
                <a:spcPct val="115000"/>
              </a:lnSpc>
              <a:spcAft>
                <a:spcPts val="660"/>
              </a:spcAft>
              <a:buClr>
                <a:schemeClr val="accent1"/>
              </a:buClr>
              <a:buSzPct val="131000"/>
              <a:buFont typeface="Wingdings" pitchFamily="2" charset="2"/>
              <a:buChar char="B"/>
            </a:pPr>
            <a:r>
              <a:rPr lang="es-ES" sz="7200" dirty="0" smtClean="0">
                <a:latin typeface="Times New Roman"/>
                <a:ea typeface="Times New Roman"/>
                <a:cs typeface="Times New Roman"/>
              </a:rPr>
              <a:t>Responsable en el cumplimiento de  asignaciones escolares  </a:t>
            </a:r>
            <a:endParaRPr lang="es-ES" sz="7200" dirty="0" smtClean="0">
              <a:ea typeface="Calibri"/>
              <a:cs typeface="Times New Roman"/>
            </a:endParaRPr>
          </a:p>
          <a:p>
            <a:pPr lvl="0">
              <a:lnSpc>
                <a:spcPct val="115000"/>
              </a:lnSpc>
              <a:spcAft>
                <a:spcPts val="675"/>
              </a:spcAft>
              <a:buClr>
                <a:srgbClr val="FF0000"/>
              </a:buClr>
              <a:buSzPts val="3600"/>
              <a:buFont typeface="Wingdings"/>
              <a:buChar char=""/>
            </a:pPr>
            <a:r>
              <a:rPr lang="es-ES" sz="7200" dirty="0" smtClean="0">
                <a:latin typeface="Times New Roman"/>
                <a:ea typeface="Times New Roman"/>
                <a:cs typeface="Times New Roman"/>
              </a:rPr>
              <a:t> Disponibilidad de tiempo para realizar las tutorías </a:t>
            </a:r>
            <a:endParaRPr lang="es-ES" sz="7200" dirty="0" smtClean="0">
              <a:ea typeface="Calibri"/>
              <a:cs typeface="Times New Roman"/>
            </a:endParaRPr>
          </a:p>
          <a:p>
            <a:pPr lvl="0">
              <a:lnSpc>
                <a:spcPct val="115000"/>
              </a:lnSpc>
              <a:spcAft>
                <a:spcPts val="675"/>
              </a:spcAft>
              <a:buClr>
                <a:srgbClr val="92D050"/>
              </a:buClr>
              <a:buSzPts val="3000"/>
              <a:buFont typeface="Wingdings"/>
              <a:buChar char=""/>
            </a:pPr>
            <a:r>
              <a:rPr lang="es-ES" sz="7200" dirty="0" smtClean="0">
                <a:latin typeface="Times New Roman"/>
                <a:ea typeface="Times New Roman"/>
                <a:cs typeface="Times New Roman"/>
              </a:rPr>
              <a:t> Dominio en una o más áreas de estudio </a:t>
            </a:r>
            <a:endParaRPr lang="es-ES" sz="7200" dirty="0" smtClean="0">
              <a:ea typeface="Calibri"/>
              <a:cs typeface="Times New Roman"/>
            </a:endParaRPr>
          </a:p>
          <a:p>
            <a:pPr lvl="0">
              <a:lnSpc>
                <a:spcPct val="115000"/>
              </a:lnSpc>
              <a:spcAft>
                <a:spcPts val="675"/>
              </a:spcAft>
              <a:buClr>
                <a:srgbClr val="00B0F0"/>
              </a:buClr>
              <a:buSzPts val="3600"/>
              <a:buFont typeface="Webdings"/>
              <a:buChar char=""/>
            </a:pPr>
            <a:r>
              <a:rPr lang="es-ES" sz="7200" dirty="0" smtClean="0">
                <a:latin typeface="Times New Roman"/>
                <a:ea typeface="Times New Roman"/>
                <a:cs typeface="Times New Roman"/>
              </a:rPr>
              <a:t> Facilidad de Comunicación  </a:t>
            </a:r>
            <a:endParaRPr lang="es-ES" sz="7200" dirty="0" smtClean="0">
              <a:ea typeface="Calibri"/>
              <a:cs typeface="Times New Roman"/>
            </a:endParaRPr>
          </a:p>
          <a:p>
            <a:pPr lvl="0">
              <a:lnSpc>
                <a:spcPct val="115000"/>
              </a:lnSpc>
              <a:spcAft>
                <a:spcPts val="675"/>
              </a:spcAft>
              <a:buClr>
                <a:srgbClr val="C00000"/>
              </a:buClr>
              <a:buSzPts val="2800"/>
              <a:buFont typeface="Webdings"/>
              <a:buChar char="Y"/>
            </a:pPr>
            <a:r>
              <a:rPr lang="es-ES" sz="7200" dirty="0" smtClean="0">
                <a:latin typeface="Times New Roman"/>
                <a:ea typeface="Times New Roman"/>
                <a:cs typeface="Times New Roman"/>
              </a:rPr>
              <a:t> Demuestra de madurez emocional </a:t>
            </a:r>
            <a:endParaRPr lang="es-ES" sz="7200" dirty="0" smtClean="0">
              <a:ea typeface="Calibri"/>
              <a:cs typeface="Times New Roman"/>
            </a:endParaRPr>
          </a:p>
          <a:p>
            <a:pPr lvl="0">
              <a:lnSpc>
                <a:spcPct val="115000"/>
              </a:lnSpc>
              <a:spcAft>
                <a:spcPts val="675"/>
              </a:spcAft>
              <a:buClr>
                <a:srgbClr val="7030A0"/>
              </a:buClr>
              <a:buSzPts val="3600"/>
              <a:buFont typeface="Wingdings"/>
              <a:buChar char=""/>
            </a:pPr>
            <a:r>
              <a:rPr lang="es-ES" sz="7200" dirty="0" smtClean="0">
                <a:latin typeface="Times New Roman"/>
                <a:ea typeface="Times New Roman"/>
                <a:cs typeface="Times New Roman"/>
              </a:rPr>
              <a:t> Realiza acciones de cooperación y compañerismo  </a:t>
            </a:r>
            <a:endParaRPr lang="es-ES" sz="7200" dirty="0" smtClean="0">
              <a:ea typeface="Calibri"/>
              <a:cs typeface="Times New Roman"/>
            </a:endParaRPr>
          </a:p>
          <a:p>
            <a:pPr lvl="0">
              <a:lnSpc>
                <a:spcPct val="115000"/>
              </a:lnSpc>
              <a:spcAft>
                <a:spcPts val="675"/>
              </a:spcAft>
              <a:buClr>
                <a:srgbClr val="984806"/>
              </a:buClr>
              <a:buSzPts val="3600"/>
              <a:buFont typeface="Webdings"/>
              <a:buChar char=""/>
            </a:pPr>
            <a:r>
              <a:rPr lang="es-ES" sz="7200" dirty="0" smtClean="0">
                <a:latin typeface="Times New Roman"/>
                <a:ea typeface="Times New Roman"/>
                <a:cs typeface="Times New Roman"/>
              </a:rPr>
              <a:t> Maneja buenas relaciones interpersonales </a:t>
            </a:r>
            <a:endParaRPr lang="es-ES" sz="7200" dirty="0" smtClean="0">
              <a:ea typeface="Calibri"/>
              <a:cs typeface="Times New Roman"/>
            </a:endParaRPr>
          </a:p>
          <a:p>
            <a:pPr marL="318770" indent="-228600">
              <a:lnSpc>
                <a:spcPct val="115000"/>
              </a:lnSpc>
              <a:spcAft>
                <a:spcPts val="675"/>
              </a:spcAft>
              <a:buClr>
                <a:srgbClr val="C00000"/>
              </a:buClr>
              <a:buSzPct val="130000"/>
              <a:buFont typeface="Wingdings" pitchFamily="2" charset="2"/>
              <a:buChar char="J"/>
            </a:pPr>
            <a:r>
              <a:rPr lang="es-ES" sz="7200" dirty="0" smtClean="0">
                <a:latin typeface="Times New Roman"/>
                <a:ea typeface="Times New Roman"/>
                <a:cs typeface="Times New Roman"/>
              </a:rPr>
              <a:t>Trabaja pacientemente con sus compañeros de estudio</a:t>
            </a:r>
            <a:endParaRPr lang="es-ES" sz="7200" dirty="0" smtClean="0">
              <a:ea typeface="Calibri"/>
              <a:cs typeface="Times New Roman"/>
            </a:endParaRPr>
          </a:p>
          <a:p>
            <a:pPr lvl="0">
              <a:lnSpc>
                <a:spcPct val="115000"/>
              </a:lnSpc>
              <a:spcAft>
                <a:spcPts val="675"/>
              </a:spcAft>
              <a:buClr>
                <a:srgbClr val="C00000"/>
              </a:buClr>
              <a:buSzPts val="3600"/>
              <a:buFont typeface="Webdings"/>
              <a:buChar char=""/>
            </a:pPr>
            <a:r>
              <a:rPr lang="es-ES" sz="7200" dirty="0" smtClean="0">
                <a:latin typeface="Times New Roman"/>
                <a:ea typeface="Times New Roman"/>
                <a:cs typeface="Times New Roman"/>
              </a:rPr>
              <a:t> Cuenta con el consentimiento aprobado por sus padres</a:t>
            </a:r>
            <a:endParaRPr lang="es-ES" sz="7200" dirty="0" smtClean="0">
              <a:ea typeface="Calibri"/>
              <a:cs typeface="Times New Roman"/>
            </a:endParaRPr>
          </a:p>
          <a:p>
            <a:endParaRPr lang="es-ES" sz="5500" dirty="0"/>
          </a:p>
        </p:txBody>
      </p:sp>
      <p:sp>
        <p:nvSpPr>
          <p:cNvPr id="4" name="3 Rectángulo"/>
          <p:cNvSpPr/>
          <p:nvPr/>
        </p:nvSpPr>
        <p:spPr>
          <a:xfrm>
            <a:off x="107504" y="1988840"/>
            <a:ext cx="2448272" cy="1047979"/>
          </a:xfrm>
          <a:prstGeom prst="rect">
            <a:avLst/>
          </a:prstGeom>
        </p:spPr>
        <p:txBody>
          <a:bodyPr wrap="square">
            <a:spAutoFit/>
          </a:bodyPr>
          <a:lstStyle/>
          <a:p>
            <a:pPr marR="65405" algn="ctr">
              <a:lnSpc>
                <a:spcPct val="115000"/>
              </a:lnSpc>
              <a:spcAft>
                <a:spcPts val="30"/>
              </a:spcAft>
              <a:buNone/>
            </a:pPr>
            <a:r>
              <a:rPr lang="es-ES" b="1" dirty="0" smtClean="0">
                <a:latin typeface="Times New Roman"/>
                <a:ea typeface="Times New Roman"/>
                <a:cs typeface="Times New Roman"/>
              </a:rPr>
              <a:t>CRITERIOS DE SELECIÒN DE TUTORES</a:t>
            </a:r>
            <a:endParaRPr lang="es-ES" sz="1400" dirty="0" smtClean="0">
              <a:ea typeface="Calibri"/>
              <a:cs typeface="Times New Roman"/>
            </a:endParaRPr>
          </a:p>
        </p:txBody>
      </p:sp>
      <p:sp>
        <p:nvSpPr>
          <p:cNvPr id="5" name="4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6" name="5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67544" y="836712"/>
            <a:ext cx="7704856" cy="1631216"/>
          </a:xfrm>
          <a:prstGeom prst="rect">
            <a:avLst/>
          </a:prstGeom>
          <a:noFill/>
          <a:ln w="9525">
            <a:noFill/>
            <a:miter lim="800000"/>
            <a:headEnd/>
            <a:tailEnd/>
          </a:ln>
          <a:effectLst/>
        </p:spPr>
        <p:txBody>
          <a:bodyPr wrap="square">
            <a:spAutoFit/>
          </a:bodyPr>
          <a:lstStyle/>
          <a:p>
            <a:pPr algn="ctr"/>
            <a:r>
              <a:rPr lang="es-MX" sz="2000" b="1" u="sng" dirty="0">
                <a:solidFill>
                  <a:schemeClr val="accent6">
                    <a:lumMod val="50000"/>
                  </a:schemeClr>
                </a:solidFill>
                <a:latin typeface="Times New Roman" pitchFamily="18" charset="0"/>
                <a:cs typeface="Times New Roman" pitchFamily="18" charset="0"/>
              </a:rPr>
              <a:t>Bajo el enfoque de Participación de la </a:t>
            </a:r>
            <a:r>
              <a:rPr lang="es-MX" sz="2000" b="1" u="sng" dirty="0" smtClean="0">
                <a:solidFill>
                  <a:schemeClr val="accent6">
                    <a:lumMod val="50000"/>
                  </a:schemeClr>
                </a:solidFill>
                <a:latin typeface="Times New Roman" pitchFamily="18" charset="0"/>
                <a:cs typeface="Times New Roman" pitchFamily="18" charset="0"/>
              </a:rPr>
              <a:t>niñez:</a:t>
            </a:r>
            <a:endParaRPr lang="es-MX" sz="2000" b="1" u="sng" dirty="0">
              <a:solidFill>
                <a:schemeClr val="accent6">
                  <a:lumMod val="50000"/>
                </a:schemeClr>
              </a:solidFill>
              <a:latin typeface="Times New Roman" pitchFamily="18" charset="0"/>
              <a:cs typeface="Times New Roman" pitchFamily="18" charset="0"/>
            </a:endParaRPr>
          </a:p>
          <a:p>
            <a:pPr algn="ctr"/>
            <a:r>
              <a:rPr lang="es-MX" sz="2000" b="1" dirty="0">
                <a:solidFill>
                  <a:schemeClr val="accent6">
                    <a:lumMod val="75000"/>
                  </a:schemeClr>
                </a:solidFill>
                <a:latin typeface="Times New Roman" pitchFamily="18" charset="0"/>
                <a:cs typeface="Times New Roman" pitchFamily="18" charset="0"/>
              </a:rPr>
              <a:t>¿Qué criterios debes considerar para seleccionar al NN Tutor en tu </a:t>
            </a:r>
            <a:r>
              <a:rPr lang="es-MX" sz="2000" b="1" dirty="0" smtClean="0">
                <a:solidFill>
                  <a:schemeClr val="accent6">
                    <a:lumMod val="75000"/>
                  </a:schemeClr>
                </a:solidFill>
                <a:latin typeface="Times New Roman" pitchFamily="18" charset="0"/>
                <a:cs typeface="Times New Roman" pitchFamily="18" charset="0"/>
              </a:rPr>
              <a:t>AEP? </a:t>
            </a:r>
            <a:endParaRPr lang="es-MX" sz="2000" b="1" dirty="0">
              <a:solidFill>
                <a:schemeClr val="accent6">
                  <a:lumMod val="75000"/>
                </a:schemeClr>
              </a:solidFill>
              <a:latin typeface="Times New Roman" pitchFamily="18" charset="0"/>
              <a:cs typeface="Times New Roman" pitchFamily="18" charset="0"/>
            </a:endParaRPr>
          </a:p>
          <a:p>
            <a:pPr algn="ctr"/>
            <a:r>
              <a:rPr lang="es-MX" sz="2000" b="1" dirty="0">
                <a:solidFill>
                  <a:schemeClr val="accent6">
                    <a:lumMod val="75000"/>
                  </a:schemeClr>
                </a:solidFill>
                <a:latin typeface="Times New Roman" pitchFamily="18" charset="0"/>
                <a:cs typeface="Times New Roman" pitchFamily="18" charset="0"/>
              </a:rPr>
              <a:t>¿Cómo piensas incentivarlos? </a:t>
            </a:r>
          </a:p>
          <a:p>
            <a:pPr algn="ctr"/>
            <a:r>
              <a:rPr lang="es-MX" sz="2000" b="1" dirty="0">
                <a:solidFill>
                  <a:schemeClr val="accent6">
                    <a:lumMod val="75000"/>
                  </a:schemeClr>
                </a:solidFill>
                <a:latin typeface="Times New Roman" pitchFamily="18" charset="0"/>
                <a:cs typeface="Times New Roman" pitchFamily="18" charset="0"/>
              </a:rPr>
              <a:t>¿Qué formación básica impulsarás?</a:t>
            </a:r>
            <a:endParaRPr lang="es-ES" sz="2000" b="1" dirty="0">
              <a:solidFill>
                <a:schemeClr val="accent6">
                  <a:lumMod val="75000"/>
                </a:schemeClr>
              </a:solidFill>
              <a:latin typeface="Times New Roman" pitchFamily="18" charset="0"/>
              <a:cs typeface="Times New Roman" pitchFamily="18" charset="0"/>
            </a:endParaRPr>
          </a:p>
        </p:txBody>
      </p:sp>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7" name="6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8"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9" name="8 Imagen" descr="enfants-de-bande-dessine-avec-le-livre-et-le-crayon-50763442.jpg"/>
          <p:cNvPicPr>
            <a:picLocks noChangeAspect="1"/>
          </p:cNvPicPr>
          <p:nvPr/>
        </p:nvPicPr>
        <p:blipFill>
          <a:blip r:embed="rId4" cstate="print"/>
          <a:srcRect b="10308"/>
          <a:stretch>
            <a:fillRect/>
          </a:stretch>
        </p:blipFill>
        <p:spPr>
          <a:xfrm>
            <a:off x="2483768" y="2636912"/>
            <a:ext cx="2377440" cy="1627165"/>
          </a:xfrm>
          <a:prstGeom prst="rect">
            <a:avLst/>
          </a:prstGeom>
        </p:spPr>
      </p:pic>
      <p:sp>
        <p:nvSpPr>
          <p:cNvPr id="10" name="9 Rectángulo"/>
          <p:cNvSpPr/>
          <p:nvPr/>
        </p:nvSpPr>
        <p:spPr>
          <a:xfrm>
            <a:off x="1763688" y="4797152"/>
            <a:ext cx="4572000" cy="1754326"/>
          </a:xfrm>
          <a:prstGeom prst="rect">
            <a:avLst/>
          </a:prstGeom>
        </p:spPr>
        <p:txBody>
          <a:bodyPr>
            <a:spAutoFit/>
          </a:bodyPr>
          <a:lstStyle/>
          <a:p>
            <a:pPr>
              <a:buFont typeface="Wingdings" pitchFamily="2" charset="2"/>
              <a:buChar char="q"/>
            </a:pPr>
            <a:r>
              <a:rPr lang="es-ES" b="1" dirty="0" smtClean="0">
                <a:solidFill>
                  <a:srgbClr val="FF6600"/>
                </a:solidFill>
                <a:latin typeface="Times New Roman" pitchFamily="18" charset="0"/>
                <a:cs typeface="Times New Roman" pitchFamily="18" charset="0"/>
              </a:rPr>
              <a:t>No olvidar que participación es:</a:t>
            </a:r>
            <a:br>
              <a:rPr lang="es-ES" b="1" dirty="0" smtClean="0">
                <a:solidFill>
                  <a:srgbClr val="FF6600"/>
                </a:solidFill>
                <a:latin typeface="Times New Roman" pitchFamily="18" charset="0"/>
                <a:cs typeface="Times New Roman" pitchFamily="18" charset="0"/>
              </a:rPr>
            </a:br>
            <a:endParaRPr lang="es-ES" b="1" dirty="0" smtClean="0">
              <a:solidFill>
                <a:srgbClr val="FF6600"/>
              </a:solidFill>
              <a:latin typeface="Times New Roman" pitchFamily="18" charset="0"/>
              <a:cs typeface="Times New Roman" pitchFamily="18" charset="0"/>
            </a:endParaRPr>
          </a:p>
          <a:p>
            <a:pPr>
              <a:buFont typeface="Wingdings" pitchFamily="2" charset="2"/>
              <a:buChar char="v"/>
            </a:pPr>
            <a:r>
              <a:rPr lang="es-ES" dirty="0" smtClean="0">
                <a:latin typeface="Times New Roman" pitchFamily="18" charset="0"/>
                <a:cs typeface="Times New Roman" pitchFamily="18" charset="0"/>
              </a:rPr>
              <a:t>Informar</a:t>
            </a:r>
          </a:p>
          <a:p>
            <a:pPr>
              <a:buFont typeface="Wingdings" pitchFamily="2" charset="2"/>
              <a:buChar char="v"/>
            </a:pPr>
            <a:r>
              <a:rPr lang="es-ES" dirty="0" smtClean="0">
                <a:latin typeface="Times New Roman" pitchFamily="18" charset="0"/>
                <a:cs typeface="Times New Roman" pitchFamily="18" charset="0"/>
              </a:rPr>
              <a:t>Consultar</a:t>
            </a:r>
          </a:p>
          <a:p>
            <a:pPr>
              <a:buFont typeface="Wingdings" pitchFamily="2" charset="2"/>
              <a:buChar char="v"/>
            </a:pPr>
            <a:r>
              <a:rPr lang="es-ES" dirty="0" smtClean="0">
                <a:latin typeface="Times New Roman" pitchFamily="18" charset="0"/>
                <a:cs typeface="Times New Roman" pitchFamily="18" charset="0"/>
              </a:rPr>
              <a:t>Opinar</a:t>
            </a:r>
          </a:p>
          <a:p>
            <a:pPr>
              <a:buFont typeface="Wingdings" pitchFamily="2" charset="2"/>
              <a:buChar char="v"/>
            </a:pPr>
            <a:r>
              <a:rPr lang="es-ES" dirty="0" smtClean="0">
                <a:latin typeface="Times New Roman" pitchFamily="18" charset="0"/>
                <a:cs typeface="Times New Roman" pitchFamily="18" charset="0"/>
              </a:rPr>
              <a:t>liderar</a:t>
            </a:r>
            <a:endParaRPr lang="es-E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844824"/>
            <a:ext cx="8136904" cy="2585323"/>
          </a:xfrm>
          <a:prstGeom prst="rect">
            <a:avLst/>
          </a:prstGeom>
        </p:spPr>
        <p:txBody>
          <a:bodyPr wrap="square">
            <a:spAutoFit/>
          </a:bodyPr>
          <a:lstStyle/>
          <a:p>
            <a:pPr>
              <a:buClr>
                <a:srgbClr val="7030A0"/>
              </a:buClr>
              <a:buSzPct val="110000"/>
              <a:buFont typeface="Webdings" pitchFamily="18" charset="2"/>
              <a:buChar char=""/>
            </a:pPr>
            <a:r>
              <a:rPr lang="es-MX" dirty="0" smtClean="0">
                <a:latin typeface="Times New Roman" pitchFamily="18" charset="0"/>
                <a:cs typeface="Times New Roman" pitchFamily="18" charset="0"/>
              </a:rPr>
              <a:t>En base a juegos, que los propios NN decidan quienes son sus Tutores, previamente debe habérseles socializado los criterios básicos.</a:t>
            </a:r>
          </a:p>
          <a:p>
            <a:pPr>
              <a:buClr>
                <a:srgbClr val="7030A0"/>
              </a:buClr>
              <a:buSzPct val="110000"/>
            </a:pPr>
            <a:endParaRPr lang="es-MX" dirty="0" smtClean="0">
              <a:latin typeface="Times New Roman" pitchFamily="18" charset="0"/>
              <a:cs typeface="Times New Roman" pitchFamily="18" charset="0"/>
            </a:endParaRPr>
          </a:p>
          <a:p>
            <a:pPr>
              <a:buClr>
                <a:srgbClr val="7030A0"/>
              </a:buClr>
              <a:buSzPct val="110000"/>
              <a:buFont typeface="Webdings" pitchFamily="18" charset="2"/>
              <a:buChar char=""/>
            </a:pPr>
            <a:r>
              <a:rPr lang="es-MX" dirty="0" smtClean="0">
                <a:latin typeface="Times New Roman" pitchFamily="18" charset="0"/>
                <a:cs typeface="Times New Roman" pitchFamily="18" charset="0"/>
              </a:rPr>
              <a:t>Consultarles a los NN compañeros de estudio cuales deben ser las características de sus Tutores (ej. que no sean mandones, que sean cooperativos, que no les griten, etc.) </a:t>
            </a:r>
          </a:p>
          <a:p>
            <a:pPr>
              <a:buClr>
                <a:srgbClr val="7030A0"/>
              </a:buClr>
              <a:buSzPct val="110000"/>
            </a:pPr>
            <a:endParaRPr lang="es-MX" dirty="0" smtClean="0">
              <a:latin typeface="Times New Roman" pitchFamily="18" charset="0"/>
              <a:cs typeface="Times New Roman" pitchFamily="18" charset="0"/>
            </a:endParaRPr>
          </a:p>
          <a:p>
            <a:pPr>
              <a:buClr>
                <a:srgbClr val="7030A0"/>
              </a:buClr>
              <a:buSzPct val="110000"/>
              <a:buFont typeface="Webdings" pitchFamily="18" charset="2"/>
              <a:buChar char=""/>
            </a:pPr>
            <a:r>
              <a:rPr lang="es-MX" dirty="0" smtClean="0">
                <a:latin typeface="Times New Roman" pitchFamily="18" charset="0"/>
                <a:cs typeface="Times New Roman" pitchFamily="18" charset="0"/>
              </a:rPr>
              <a:t>Cuando se implementa la formación en valores, se identifican a los NN Lideres que pueden hacer el rol de Tutores.</a:t>
            </a:r>
            <a:r>
              <a:rPr lang="es-MX" dirty="0" smtClean="0"/>
              <a:t/>
            </a:r>
            <a:br>
              <a:rPr lang="es-MX" dirty="0" smtClean="0"/>
            </a:br>
            <a:endParaRPr lang="es-ES" dirty="0"/>
          </a:p>
        </p:txBody>
      </p:sp>
      <p:sp>
        <p:nvSpPr>
          <p:cNvPr id="5" name="4 Rectángulo"/>
          <p:cNvSpPr/>
          <p:nvPr/>
        </p:nvSpPr>
        <p:spPr>
          <a:xfrm>
            <a:off x="2411760" y="908720"/>
            <a:ext cx="4572000" cy="707886"/>
          </a:xfrm>
          <a:prstGeom prst="rect">
            <a:avLst/>
          </a:prstGeom>
        </p:spPr>
        <p:txBody>
          <a:bodyPr>
            <a:spAutoFit/>
          </a:bodyPr>
          <a:lstStyle/>
          <a:p>
            <a:r>
              <a:rPr lang="es-ES" sz="2000" b="1" dirty="0" smtClean="0">
                <a:solidFill>
                  <a:srgbClr val="FF6600"/>
                </a:solidFill>
                <a:latin typeface="Times New Roman" pitchFamily="18" charset="0"/>
                <a:cs typeface="Times New Roman" pitchFamily="18" charset="0"/>
              </a:rPr>
              <a:t> </a:t>
            </a:r>
            <a:r>
              <a:rPr lang="es-MX" sz="2000" b="1" dirty="0" smtClean="0">
                <a:solidFill>
                  <a:srgbClr val="FF6600"/>
                </a:solidFill>
                <a:latin typeface="Times New Roman" pitchFamily="18" charset="0"/>
                <a:cs typeface="Times New Roman" pitchFamily="18" charset="0"/>
              </a:rPr>
              <a:t>¿Cómo participan los NN en la selección de Tutores? </a:t>
            </a:r>
            <a:endParaRPr lang="es-ES" sz="2000" dirty="0">
              <a:latin typeface="Times New Roman" pitchFamily="18" charset="0"/>
              <a:cs typeface="Times New Roman" pitchFamily="18" charset="0"/>
            </a:endParaRPr>
          </a:p>
        </p:txBody>
      </p:sp>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7" name="6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8"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3074" name="Picture 2" descr="Ver las imágenes de origen"/>
          <p:cNvPicPr>
            <a:picLocks noChangeAspect="1" noChangeArrowheads="1"/>
          </p:cNvPicPr>
          <p:nvPr/>
        </p:nvPicPr>
        <p:blipFill>
          <a:blip r:embed="rId4" cstate="print">
            <a:clrChange>
              <a:clrFrom>
                <a:srgbClr val="FFFFFF"/>
              </a:clrFrom>
              <a:clrTo>
                <a:srgbClr val="FFFFFF">
                  <a:alpha val="0"/>
                </a:srgbClr>
              </a:clrTo>
            </a:clrChange>
          </a:blip>
          <a:srcRect t="18802" b="17359"/>
          <a:stretch>
            <a:fillRect/>
          </a:stretch>
        </p:blipFill>
        <p:spPr bwMode="auto">
          <a:xfrm>
            <a:off x="1691680" y="4221088"/>
            <a:ext cx="2548490" cy="1626933"/>
          </a:xfrm>
          <a:prstGeom prst="rect">
            <a:avLst/>
          </a:prstGeom>
          <a:noFill/>
        </p:spPr>
      </p:pic>
      <p:pic>
        <p:nvPicPr>
          <p:cNvPr id="9" name="8 Imagen" descr="boy_girl_flying_on_pencil_300_clr_186.gif"/>
          <p:cNvPicPr>
            <a:picLocks noChangeAspect="1"/>
          </p:cNvPicPr>
          <p:nvPr/>
        </p:nvPicPr>
        <p:blipFill>
          <a:blip r:embed="rId5" cstate="print"/>
          <a:stretch>
            <a:fillRect/>
          </a:stretch>
        </p:blipFill>
        <p:spPr>
          <a:xfrm>
            <a:off x="5148064" y="3933056"/>
            <a:ext cx="2857500" cy="2495550"/>
          </a:xfrm>
          <a:prstGeom prst="rect">
            <a:avLst/>
          </a:prstGeom>
        </p:spPr>
      </p:pic>
      <p:sp>
        <p:nvSpPr>
          <p:cNvPr id="10" name="9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graphicFrame>
        <p:nvGraphicFramePr>
          <p:cNvPr id="8" name="7 Diagrama"/>
          <p:cNvGraphicFramePr/>
          <p:nvPr/>
        </p:nvGraphicFramePr>
        <p:xfrm>
          <a:off x="1872070" y="1510030"/>
          <a:ext cx="7020410" cy="4583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8 Imagen" descr="Ver las imágenes de origen"/>
          <p:cNvPicPr/>
          <p:nvPr/>
        </p:nvPicPr>
        <p:blipFill>
          <a:blip r:embed="rId9" cstate="print">
            <a:clrChange>
              <a:clrFrom>
                <a:srgbClr val="FFFFFF"/>
              </a:clrFrom>
              <a:clrTo>
                <a:srgbClr val="FFFFFF">
                  <a:alpha val="0"/>
                </a:srgbClr>
              </a:clrTo>
            </a:clrChange>
          </a:blip>
          <a:srcRect/>
          <a:stretch>
            <a:fillRect/>
          </a:stretch>
        </p:blipFill>
        <p:spPr bwMode="auto">
          <a:xfrm>
            <a:off x="4499992" y="1916832"/>
            <a:ext cx="643981" cy="653143"/>
          </a:xfrm>
          <a:prstGeom prst="rect">
            <a:avLst/>
          </a:prstGeom>
          <a:noFill/>
          <a:ln w="9525">
            <a:noFill/>
            <a:miter lim="800000"/>
            <a:headEnd/>
            <a:tailEnd/>
          </a:ln>
        </p:spPr>
      </p:pic>
      <p:pic>
        <p:nvPicPr>
          <p:cNvPr id="10" name="51 Imagen" descr="reunión-aplicación-1-complementos-información-concurso-traslados.jpg"/>
          <p:cNvPicPr/>
          <p:nvPr/>
        </p:nvPicPr>
        <p:blipFill>
          <a:blip r:embed="rId10" cstate="print">
            <a:clrChange>
              <a:clrFrom>
                <a:srgbClr val="FFFFFF"/>
              </a:clrFrom>
              <a:clrTo>
                <a:srgbClr val="FFFFFF">
                  <a:alpha val="0"/>
                </a:srgbClr>
              </a:clrTo>
            </a:clrChange>
          </a:blip>
          <a:srcRect l="6908" t="7448" r="3949" b="6409"/>
          <a:stretch>
            <a:fillRect/>
          </a:stretch>
        </p:blipFill>
        <p:spPr>
          <a:xfrm>
            <a:off x="4067944" y="2636912"/>
            <a:ext cx="816973" cy="587828"/>
          </a:xfrm>
          <a:prstGeom prst="rect">
            <a:avLst/>
          </a:prstGeom>
        </p:spPr>
      </p:pic>
      <p:pic>
        <p:nvPicPr>
          <p:cNvPr id="11" name="10 Imagen" descr="https://media.istockphoto.com/vectors/cartoon-childrens-holding-a-pencil-vector-id696499812"/>
          <p:cNvPicPr/>
          <p:nvPr/>
        </p:nvPicPr>
        <p:blipFill>
          <a:blip r:embed="rId11" cstate="print">
            <a:clrChange>
              <a:clrFrom>
                <a:srgbClr val="FFFFFF"/>
              </a:clrFrom>
              <a:clrTo>
                <a:srgbClr val="FFFFFF">
                  <a:alpha val="0"/>
                </a:srgbClr>
              </a:clrTo>
            </a:clrChange>
          </a:blip>
          <a:srcRect/>
          <a:stretch>
            <a:fillRect/>
          </a:stretch>
        </p:blipFill>
        <p:spPr bwMode="auto">
          <a:xfrm>
            <a:off x="3995936" y="3284984"/>
            <a:ext cx="795020" cy="561703"/>
          </a:xfrm>
          <a:prstGeom prst="rect">
            <a:avLst/>
          </a:prstGeom>
          <a:noFill/>
          <a:ln w="9525">
            <a:noFill/>
            <a:miter lim="800000"/>
            <a:headEnd/>
            <a:tailEnd/>
          </a:ln>
        </p:spPr>
      </p:pic>
      <p:pic>
        <p:nvPicPr>
          <p:cNvPr id="12" name="11 Imagen" descr="Ver las imágenes de origen"/>
          <p:cNvPicPr/>
          <p:nvPr/>
        </p:nvPicPr>
        <p:blipFill>
          <a:blip r:embed="rId12" cstate="print">
            <a:clrChange>
              <a:clrFrom>
                <a:srgbClr val="FFFFFF"/>
              </a:clrFrom>
              <a:clrTo>
                <a:srgbClr val="FFFFFF">
                  <a:alpha val="0"/>
                </a:srgbClr>
              </a:clrTo>
            </a:clrChange>
          </a:blip>
          <a:srcRect/>
          <a:stretch>
            <a:fillRect/>
          </a:stretch>
        </p:blipFill>
        <p:spPr bwMode="auto">
          <a:xfrm>
            <a:off x="4067944" y="3861048"/>
            <a:ext cx="966651" cy="613955"/>
          </a:xfrm>
          <a:prstGeom prst="rect">
            <a:avLst/>
          </a:prstGeom>
          <a:noFill/>
          <a:ln w="9525">
            <a:noFill/>
            <a:miter lim="800000"/>
            <a:headEnd/>
            <a:tailEnd/>
          </a:ln>
        </p:spPr>
      </p:pic>
      <p:pic>
        <p:nvPicPr>
          <p:cNvPr id="13" name="12 Imagen" descr="Ver las imágenes de origen"/>
          <p:cNvPicPr/>
          <p:nvPr/>
        </p:nvPicPr>
        <p:blipFill>
          <a:blip r:embed="rId13" cstate="print">
            <a:clrChange>
              <a:clrFrom>
                <a:srgbClr val="F1F0EE"/>
              </a:clrFrom>
              <a:clrTo>
                <a:srgbClr val="F1F0EE">
                  <a:alpha val="0"/>
                </a:srgbClr>
              </a:clrTo>
            </a:clrChange>
          </a:blip>
          <a:srcRect l="24959" t="11280" r="35887" b="12367"/>
          <a:stretch>
            <a:fillRect/>
          </a:stretch>
        </p:blipFill>
        <p:spPr bwMode="auto">
          <a:xfrm>
            <a:off x="4139952" y="4509120"/>
            <a:ext cx="738596" cy="888274"/>
          </a:xfrm>
          <a:prstGeom prst="rect">
            <a:avLst/>
          </a:prstGeom>
          <a:noFill/>
          <a:ln w="9525">
            <a:noFill/>
            <a:miter lim="800000"/>
            <a:headEnd/>
            <a:tailEnd/>
          </a:ln>
        </p:spPr>
      </p:pic>
      <p:sp>
        <p:nvSpPr>
          <p:cNvPr id="2049" name="Rectangle 1"/>
          <p:cNvSpPr>
            <a:spLocks noChangeArrowheads="1"/>
          </p:cNvSpPr>
          <p:nvPr/>
        </p:nvSpPr>
        <p:spPr bwMode="auto">
          <a:xfrm>
            <a:off x="1681627" y="752600"/>
            <a:ext cx="5780749"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accent6">
                    <a:lumMod val="75000"/>
                  </a:schemeClr>
                </a:solidFill>
                <a:effectLst/>
                <a:latin typeface="Comic Sans MS" pitchFamily="66" charset="0"/>
                <a:ea typeface="Calibri" pitchFamily="34" charset="0"/>
                <a:cs typeface="Comic Sans MS" pitchFamily="66" charset="0"/>
              </a:rPr>
              <a:t>ETAPAS: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accent6">
                    <a:lumMod val="75000"/>
                  </a:schemeClr>
                </a:solidFill>
                <a:effectLst/>
                <a:latin typeface="Comic Sans MS" pitchFamily="66" charset="0"/>
                <a:ea typeface="Calibri" pitchFamily="34" charset="0"/>
                <a:cs typeface="Comic Sans MS" pitchFamily="66" charset="0"/>
              </a:rPr>
              <a:t>“TUTORIA SOLIDARIA DE NIÑO A NIÑO”</a:t>
            </a:r>
            <a:endParaRPr kumimoji="0" lang="es-ES" sz="2000" b="0" i="0" u="none" strike="noStrike" cap="none" normalizeH="0" baseline="0" dirty="0" smtClean="0">
              <a:ln>
                <a:noFill/>
              </a:ln>
              <a:solidFill>
                <a:schemeClr val="accent6">
                  <a:lumMod val="75000"/>
                </a:schemeClr>
              </a:solidFill>
              <a:effectLst/>
              <a:latin typeface="Comic Sans MS" pitchFamily="66" charset="0"/>
              <a:cs typeface="Arial" pitchFamily="34" charset="0"/>
            </a:endParaRPr>
          </a:p>
        </p:txBody>
      </p:sp>
      <p:sp>
        <p:nvSpPr>
          <p:cNvPr id="14" name="13 Rectángulo"/>
          <p:cNvSpPr/>
          <p:nvPr/>
        </p:nvSpPr>
        <p:spPr>
          <a:xfrm>
            <a:off x="395536" y="2564904"/>
            <a:ext cx="2808312" cy="3139321"/>
          </a:xfrm>
          <a:prstGeom prst="rect">
            <a:avLst/>
          </a:prstGeom>
        </p:spPr>
        <p:txBody>
          <a:bodyPr wrap="square">
            <a:spAutoFit/>
          </a:bodyPr>
          <a:lstStyle/>
          <a:p>
            <a:pPr algn="just"/>
            <a:r>
              <a:rPr lang="es-ES" dirty="0" smtClean="0">
                <a:latin typeface="Times New Roman" pitchFamily="18" charset="0"/>
                <a:cs typeface="Times New Roman" pitchFamily="18" charset="0"/>
              </a:rPr>
              <a:t>A continuación se le presenta las Etapas y los Pasos correspondientes para implementar la estrategia, según LEAP, se le presenta los diversos Instrumentos para cada etapa. Ud. como Facilitadora o Facilitador de Educación puede hacer los ajustes de acuerdo a su necesidad</a:t>
            </a:r>
            <a:endParaRPr lang="es-ES" dirty="0">
              <a:latin typeface="Times New Roman" pitchFamily="18" charset="0"/>
              <a:cs typeface="Times New Roman" pitchFamily="18" charset="0"/>
            </a:endParaRPr>
          </a:p>
        </p:txBody>
      </p:sp>
      <p:sp>
        <p:nvSpPr>
          <p:cNvPr id="15" name="14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274762" y="2132856"/>
            <a:ext cx="7869238" cy="593725"/>
          </a:xfrm>
          <a:prstGeom prst="rect">
            <a:avLst/>
          </a:prstGeom>
          <a:noFill/>
          <a:ln w="9525">
            <a:noFill/>
            <a:miter lim="800000"/>
            <a:headEnd/>
            <a:tailEnd/>
          </a:ln>
          <a:effectLst/>
        </p:spPr>
        <p:txBody>
          <a:bodyPr anchor="ctr"/>
          <a:lstStyle/>
          <a:p>
            <a:pPr algn="ctr"/>
            <a:r>
              <a:rPr lang="es-MX" sz="3600" b="1" dirty="0">
                <a:solidFill>
                  <a:srgbClr val="FF6600"/>
                </a:solidFill>
                <a:latin typeface="Comic Sans MS" pitchFamily="66" charset="0"/>
              </a:rPr>
              <a:t>I Etapa: Promoción y Diagnóstico</a:t>
            </a:r>
            <a:endParaRPr lang="es-ES" sz="3600" b="1" dirty="0">
              <a:solidFill>
                <a:srgbClr val="FF6600"/>
              </a:solidFill>
              <a:latin typeface="Comic Sans MS" pitchFamily="66" charset="0"/>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7" name="6 Igual que"/>
          <p:cNvSpPr/>
          <p:nvPr/>
        </p:nvSpPr>
        <p:spPr>
          <a:xfrm rot="5400000">
            <a:off x="-3218048" y="3766728"/>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8" name="7 Imagen" descr="esp-investigacion.gif"/>
          <p:cNvPicPr>
            <a:picLocks noChangeAspect="1"/>
          </p:cNvPicPr>
          <p:nvPr/>
        </p:nvPicPr>
        <p:blipFill>
          <a:blip r:embed="rId4" cstate="print"/>
          <a:stretch>
            <a:fillRect/>
          </a:stretch>
        </p:blipFill>
        <p:spPr>
          <a:xfrm>
            <a:off x="2339752" y="2962387"/>
            <a:ext cx="4464496" cy="2366183"/>
          </a:xfrm>
          <a:prstGeom prst="rect">
            <a:avLst/>
          </a:prstGeom>
        </p:spPr>
      </p:pic>
      <p:sp>
        <p:nvSpPr>
          <p:cNvPr id="9" name="8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kjbn.gif"/>
          <p:cNvPicPr>
            <a:picLocks noChangeAspect="1"/>
          </p:cNvPicPr>
          <p:nvPr/>
        </p:nvPicPr>
        <p:blipFill>
          <a:blip r:embed="rId2" cstate="print"/>
          <a:stretch>
            <a:fillRect/>
          </a:stretch>
        </p:blipFill>
        <p:spPr>
          <a:xfrm>
            <a:off x="1331640" y="692696"/>
            <a:ext cx="4314056" cy="2394301"/>
          </a:xfrm>
          <a:prstGeom prst="rect">
            <a:avLst/>
          </a:prstGeom>
        </p:spPr>
      </p:pic>
      <p:sp>
        <p:nvSpPr>
          <p:cNvPr id="3" name="2 Marcador de contenido"/>
          <p:cNvSpPr>
            <a:spLocks noGrp="1"/>
          </p:cNvSpPr>
          <p:nvPr>
            <p:ph idx="1"/>
          </p:nvPr>
        </p:nvSpPr>
        <p:spPr>
          <a:xfrm>
            <a:off x="755576" y="3068960"/>
            <a:ext cx="8229600" cy="2692896"/>
          </a:xfrm>
        </p:spPr>
        <p:txBody>
          <a:bodyPr>
            <a:normAutofit/>
          </a:bodyPr>
          <a:lstStyle/>
          <a:p>
            <a:pPr marL="0" indent="12700">
              <a:buNone/>
            </a:pPr>
            <a:r>
              <a:rPr lang="es-ES" sz="1800" dirty="0" smtClean="0">
                <a:latin typeface="Times New Roman" pitchFamily="18" charset="0"/>
                <a:cs typeface="Times New Roman" pitchFamily="18" charset="0"/>
              </a:rPr>
              <a:t>En esta etapa se realiza casi simultáneamente la promoción y el diagnostico, ya que para promocionar se debe conocer la problemática y necesidad educativa del centro. Para ello se toma como referencia el diagnostico del Proyecto Educativo de Centro – PEC que tiene la escuela, sino se debe hacer un diagnostico enfocado en el rendimiento académico.</a:t>
            </a:r>
          </a:p>
          <a:p>
            <a:pPr marL="0" indent="12700">
              <a:buNone/>
            </a:pPr>
            <a:endParaRPr lang="es-ES" sz="1800" dirty="0" smtClean="0">
              <a:latin typeface="Times New Roman" pitchFamily="18" charset="0"/>
              <a:cs typeface="Times New Roman" pitchFamily="18" charset="0"/>
            </a:endParaRPr>
          </a:p>
          <a:p>
            <a:pPr marL="0" indent="12700">
              <a:buNone/>
            </a:pPr>
            <a:r>
              <a:rPr lang="es-ES" sz="1800" dirty="0" smtClean="0">
                <a:latin typeface="Times New Roman" pitchFamily="18" charset="0"/>
                <a:cs typeface="Times New Roman" pitchFamily="18" charset="0"/>
              </a:rPr>
              <a:t>Deben participar desde el inicio los maestros, padres de familia y sobre todo los niños ya que este es un espacio donde ellos son actores y construyen su ciudadanía responsable. </a:t>
            </a:r>
          </a:p>
          <a:p>
            <a:pPr marL="0" indent="12700">
              <a:buNone/>
            </a:pPr>
            <a:endParaRPr lang="es-ES" sz="1800" dirty="0">
              <a:latin typeface="Times New Roman" pitchFamily="18" charset="0"/>
              <a:cs typeface="Times New Roman" pitchFamily="18" charset="0"/>
            </a:endParaRPr>
          </a:p>
        </p:txBody>
      </p:sp>
      <p:sp>
        <p:nvSpPr>
          <p:cNvPr id="5" name="4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6" name="5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9" name="8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268760"/>
            <a:ext cx="8229600" cy="5589240"/>
          </a:xfrm>
        </p:spPr>
        <p:txBody>
          <a:bodyPr>
            <a:normAutofit fontScale="25000" lnSpcReduction="20000"/>
          </a:bodyPr>
          <a:lstStyle/>
          <a:p>
            <a:pPr>
              <a:buNone/>
            </a:pPr>
            <a:endParaRPr lang="es-ES" dirty="0" smtClean="0"/>
          </a:p>
          <a:p>
            <a:pPr lvl="0"/>
            <a:r>
              <a:rPr lang="es-ES" sz="7200" b="1" dirty="0" smtClean="0">
                <a:latin typeface="Times New Roman" pitchFamily="18" charset="0"/>
                <a:cs typeface="Times New Roman" pitchFamily="18" charset="0"/>
              </a:rPr>
              <a:t>Diagnostico </a:t>
            </a:r>
            <a:endParaRPr lang="es-ES" sz="7200" dirty="0" smtClean="0">
              <a:latin typeface="Times New Roman" pitchFamily="18" charset="0"/>
              <a:cs typeface="Times New Roman" pitchFamily="18" charset="0"/>
            </a:endParaRPr>
          </a:p>
          <a:p>
            <a:pPr lvl="1"/>
            <a:r>
              <a:rPr lang="es-ES" sz="7200" dirty="0" smtClean="0">
                <a:latin typeface="Times New Roman" pitchFamily="18" charset="0"/>
                <a:cs typeface="Times New Roman" pitchFamily="18" charset="0"/>
              </a:rPr>
              <a:t>Realización de Diagnostico de Necesidad del Centro Educativo </a:t>
            </a:r>
          </a:p>
          <a:p>
            <a:pPr lvl="1"/>
            <a:r>
              <a:rPr lang="es-ES" sz="7200" dirty="0" smtClean="0">
                <a:latin typeface="Times New Roman" pitchFamily="18" charset="0"/>
                <a:cs typeface="Times New Roman" pitchFamily="18" charset="0"/>
              </a:rPr>
              <a:t>Solicitar el Plan Educativo de Centro (PEC) en el cual debe estar reflejado los problemas principales. </a:t>
            </a:r>
          </a:p>
          <a:p>
            <a:pPr lvl="1"/>
            <a:r>
              <a:rPr lang="es-ES" sz="7200" dirty="0" smtClean="0">
                <a:latin typeface="Times New Roman" pitchFamily="18" charset="0"/>
                <a:cs typeface="Times New Roman" pitchFamily="18" charset="0"/>
              </a:rPr>
              <a:t>Inducción a instancia educativa o red de voluntarios de educación para aplicación de instrumentos en caso no haya información actualizada, sobretodo relacionado con el rendimiento académico de la niñez </a:t>
            </a:r>
          </a:p>
          <a:p>
            <a:pPr lvl="1"/>
            <a:r>
              <a:rPr lang="es-ES" sz="7200" dirty="0" smtClean="0">
                <a:latin typeface="Times New Roman" pitchFamily="18" charset="0"/>
                <a:cs typeface="Times New Roman" pitchFamily="18" charset="0"/>
              </a:rPr>
              <a:t>Analizar y consolidar datos estadísticos </a:t>
            </a:r>
          </a:p>
          <a:p>
            <a:pPr lvl="1"/>
            <a:r>
              <a:rPr lang="es-ES" sz="7200" dirty="0" smtClean="0">
                <a:latin typeface="Times New Roman" pitchFamily="18" charset="0"/>
                <a:cs typeface="Times New Roman" pitchFamily="18" charset="0"/>
              </a:rPr>
              <a:t>Socialización del Diagnostico a maestros y comité de padres de familia </a:t>
            </a:r>
          </a:p>
          <a:p>
            <a:pPr lvl="0">
              <a:buNone/>
            </a:pPr>
            <a:r>
              <a:rPr lang="es-ES" sz="7200" b="1" dirty="0" smtClean="0">
                <a:latin typeface="Times New Roman" pitchFamily="18" charset="0"/>
                <a:cs typeface="Times New Roman" pitchFamily="18" charset="0"/>
                <a:hlinkClick r:id="rId2" action="ppaction://hlinkfile"/>
              </a:rPr>
              <a:t>fichas\FICHAS DEL DIAGNOSTICO DEL CENTRO EDUCATIVO.docx</a:t>
            </a:r>
            <a:endParaRPr lang="es-ES" sz="7200" b="1" dirty="0" smtClean="0">
              <a:latin typeface="Times New Roman" pitchFamily="18" charset="0"/>
              <a:cs typeface="Times New Roman" pitchFamily="18" charset="0"/>
            </a:endParaRPr>
          </a:p>
          <a:p>
            <a:pPr lvl="0"/>
            <a:r>
              <a:rPr lang="es-ES" sz="7200" b="1" dirty="0" smtClean="0">
                <a:latin typeface="Times New Roman" pitchFamily="18" charset="0"/>
                <a:cs typeface="Times New Roman" pitchFamily="18" charset="0"/>
              </a:rPr>
              <a:t>Promoción </a:t>
            </a:r>
            <a:endParaRPr lang="es-ES" sz="7200" dirty="0" smtClean="0">
              <a:latin typeface="Times New Roman" pitchFamily="18" charset="0"/>
              <a:cs typeface="Times New Roman" pitchFamily="18" charset="0"/>
            </a:endParaRPr>
          </a:p>
          <a:p>
            <a:pPr>
              <a:buFont typeface="Wingdings" pitchFamily="2" charset="2"/>
              <a:buChar char="ü"/>
            </a:pPr>
            <a:r>
              <a:rPr lang="es-ES" sz="7200" dirty="0" smtClean="0">
                <a:latin typeface="Times New Roman" pitchFamily="18" charset="0"/>
                <a:cs typeface="Times New Roman" pitchFamily="18" charset="0"/>
              </a:rPr>
              <a:t>Socialización del Proyecto Tutoría Solidaria de Niño a Niño a:  </a:t>
            </a:r>
          </a:p>
          <a:p>
            <a:pPr lvl="0">
              <a:buFont typeface="Wingdings" pitchFamily="2" charset="2"/>
              <a:buChar char="ü"/>
            </a:pPr>
            <a:r>
              <a:rPr lang="es-ES" sz="7200" dirty="0" smtClean="0">
                <a:latin typeface="Times New Roman" pitchFamily="18" charset="0"/>
                <a:cs typeface="Times New Roman" pitchFamily="18" charset="0"/>
              </a:rPr>
              <a:t>Autoridades Educativas Distritales </a:t>
            </a:r>
          </a:p>
          <a:p>
            <a:pPr lvl="0">
              <a:buFont typeface="Wingdings" pitchFamily="2" charset="2"/>
              <a:buChar char="ü"/>
            </a:pPr>
            <a:r>
              <a:rPr lang="es-ES" sz="7200" dirty="0" smtClean="0">
                <a:latin typeface="Times New Roman" pitchFamily="18" charset="0"/>
                <a:cs typeface="Times New Roman" pitchFamily="18" charset="0"/>
              </a:rPr>
              <a:t>Directores y Maestros </a:t>
            </a:r>
          </a:p>
          <a:p>
            <a:pPr lvl="0">
              <a:buFont typeface="Wingdings" pitchFamily="2" charset="2"/>
              <a:buChar char="ü"/>
            </a:pPr>
            <a:r>
              <a:rPr lang="es-ES" sz="7200" dirty="0" smtClean="0">
                <a:latin typeface="Times New Roman" pitchFamily="18" charset="0"/>
                <a:cs typeface="Times New Roman" pitchFamily="18" charset="0"/>
              </a:rPr>
              <a:t>Padres de familia </a:t>
            </a:r>
          </a:p>
          <a:p>
            <a:pPr lvl="0">
              <a:buFont typeface="Wingdings" pitchFamily="2" charset="2"/>
              <a:buChar char="ü"/>
            </a:pPr>
            <a:r>
              <a:rPr lang="es-ES" sz="7200" dirty="0" smtClean="0">
                <a:latin typeface="Times New Roman" pitchFamily="18" charset="0"/>
                <a:cs typeface="Times New Roman" pitchFamily="18" charset="0"/>
              </a:rPr>
              <a:t>Voluntarios de educación juntas del AEP </a:t>
            </a:r>
          </a:p>
          <a:p>
            <a:pPr lvl="0">
              <a:buFont typeface="Wingdings" pitchFamily="2" charset="2"/>
              <a:buChar char="ü"/>
            </a:pPr>
            <a:r>
              <a:rPr lang="es-ES" sz="7200" u="sng" dirty="0" smtClean="0">
                <a:latin typeface="Times New Roman" pitchFamily="18" charset="0"/>
                <a:cs typeface="Times New Roman" pitchFamily="18" charset="0"/>
              </a:rPr>
              <a:t>Firma de Acuerdo de ejecución del Proyecto en el centro educativo (si no, se busca otra escuela):</a:t>
            </a:r>
          </a:p>
          <a:p>
            <a:pPr lvl="0">
              <a:buNone/>
            </a:pPr>
            <a:r>
              <a:rPr lang="es-ES" sz="7200" u="sng" dirty="0" smtClean="0">
                <a:latin typeface="Times New Roman" pitchFamily="18" charset="0"/>
                <a:cs typeface="Times New Roman" pitchFamily="18" charset="0"/>
                <a:hlinkClick r:id="rId3" action="ppaction://hlinkfile"/>
              </a:rPr>
              <a:t>Carta de cooperación técnica distrital educación Comunidades Solidarias, corregida.doc</a:t>
            </a:r>
            <a:endParaRPr lang="es-ES" sz="7200" dirty="0" smtClean="0">
              <a:latin typeface="Times New Roman" pitchFamily="18" charset="0"/>
              <a:cs typeface="Times New Roman" pitchFamily="18" charset="0"/>
            </a:endParaRPr>
          </a:p>
          <a:p>
            <a:endParaRPr lang="es-ES" dirty="0"/>
          </a:p>
        </p:txBody>
      </p:sp>
      <p:pic>
        <p:nvPicPr>
          <p:cNvPr id="4"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5" name="4 Imagen" descr="C:\Users\yeny_morales\AppData\Roaming\Skype\live#3ad6aa1429dc5771fd\media_messaging\media_cache_v3\^2EEF25307D0661081706DE756961E4FEE7B28DFD6A68E56B7A^pimgpsh_fullsize_distr.png"/>
          <p:cNvPicPr/>
          <p:nvPr/>
        </p:nvPicPr>
        <p:blipFill>
          <a:blip r:embed="rId5"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30723" name="Rectangle 3"/>
          <p:cNvSpPr>
            <a:spLocks noChangeArrowheads="1"/>
          </p:cNvSpPr>
          <p:nvPr/>
        </p:nvSpPr>
        <p:spPr bwMode="auto">
          <a:xfrm>
            <a:off x="4644008" y="836712"/>
            <a:ext cx="106952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accent6">
                    <a:lumMod val="75000"/>
                  </a:schemeClr>
                </a:solidFill>
                <a:effectLst/>
                <a:latin typeface="Comic Sans MS" pitchFamily="66" charset="0"/>
                <a:ea typeface="Calibri" pitchFamily="34" charset="0"/>
                <a:cs typeface="Arial" pitchFamily="34" charset="0"/>
              </a:rPr>
              <a:t>Pasos: </a:t>
            </a:r>
            <a:endParaRPr kumimoji="0" lang="es-ES" sz="3200" b="0" i="0" u="none" strike="noStrike" cap="none" normalizeH="0" baseline="0" dirty="0" smtClean="0">
              <a:ln>
                <a:noFill/>
              </a:ln>
              <a:solidFill>
                <a:schemeClr val="accent6">
                  <a:lumMod val="75000"/>
                </a:schemeClr>
              </a:solidFill>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123728" y="1916832"/>
            <a:ext cx="5292080" cy="276998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ctr"/>
            <a:r>
              <a:rPr lang="es-ES" b="1" dirty="0" smtClean="0">
                <a:solidFill>
                  <a:srgbClr val="FF6600"/>
                </a:solidFill>
              </a:rPr>
              <a:t/>
            </a:r>
            <a:br>
              <a:rPr lang="es-ES" b="1" dirty="0" smtClean="0">
                <a:solidFill>
                  <a:srgbClr val="FF6600"/>
                </a:solidFill>
              </a:rPr>
            </a:br>
            <a:r>
              <a:rPr lang="es-ES" sz="1600" b="1" dirty="0" smtClean="0">
                <a:solidFill>
                  <a:srgbClr val="FF6600"/>
                </a:solidFill>
                <a:latin typeface="Times New Roman" pitchFamily="18" charset="0"/>
                <a:cs typeface="Times New Roman" pitchFamily="18" charset="0"/>
              </a:rPr>
              <a:t>Objetivo General</a:t>
            </a:r>
          </a:p>
          <a:p>
            <a:pPr marL="342900" indent="-342900" algn="ctr"/>
            <a:r>
              <a:rPr lang="es-ES" sz="1600" b="1" dirty="0" smtClean="0">
                <a:solidFill>
                  <a:srgbClr val="FF6600"/>
                </a:solidFill>
                <a:latin typeface="Times New Roman" pitchFamily="18" charset="0"/>
                <a:cs typeface="Times New Roman" pitchFamily="18" charset="0"/>
              </a:rPr>
              <a:t/>
            </a:r>
            <a:br>
              <a:rPr lang="es-ES" sz="1600" b="1" dirty="0" smtClean="0">
                <a:solidFill>
                  <a:srgbClr val="FF6600"/>
                </a:solidFill>
                <a:latin typeface="Times New Roman" pitchFamily="18" charset="0"/>
                <a:cs typeface="Times New Roman" pitchFamily="18" charset="0"/>
              </a:rPr>
            </a:br>
            <a:r>
              <a:rPr lang="es-ES" b="1" dirty="0" smtClean="0">
                <a:latin typeface="Times New Roman" pitchFamily="18" charset="0"/>
                <a:cs typeface="Times New Roman" pitchFamily="18" charset="0"/>
              </a:rPr>
              <a:t>Contribuir al mejoramiento del rendimiento académico de los estudiantes que presentan dificultades en su proceso de aprendizaje,  </a:t>
            </a:r>
            <a:r>
              <a:rPr lang="es-MX" b="1" dirty="0" smtClean="0">
                <a:latin typeface="Times New Roman" pitchFamily="18" charset="0"/>
                <a:cs typeface="Times New Roman" pitchFamily="18" charset="0"/>
              </a:rPr>
              <a:t>con la participación solidaria de sus compañeros de estudios</a:t>
            </a:r>
            <a:r>
              <a:rPr lang="es-MX" sz="1600" b="1" dirty="0" smtClean="0">
                <a:latin typeface="Times New Roman" pitchFamily="18" charset="0"/>
                <a:cs typeface="Times New Roman" pitchFamily="18" charset="0"/>
              </a:rPr>
              <a:t>. </a:t>
            </a:r>
          </a:p>
          <a:p>
            <a:pPr marL="342900" indent="-342900" algn="ctr"/>
            <a:r>
              <a:rPr lang="es-MX" sz="1600" b="1" dirty="0" smtClean="0">
                <a:latin typeface="Times New Roman" pitchFamily="18" charset="0"/>
                <a:cs typeface="Times New Roman" pitchFamily="18" charset="0"/>
              </a:rPr>
              <a:t/>
            </a:r>
            <a:br>
              <a:rPr lang="es-MX" sz="1600" b="1" dirty="0" smtClean="0">
                <a:latin typeface="Times New Roman" pitchFamily="18" charset="0"/>
                <a:cs typeface="Times New Roman" pitchFamily="18" charset="0"/>
              </a:rPr>
            </a:br>
            <a:endParaRPr lang="es-ES" b="1" dirty="0">
              <a:latin typeface="Times New Roman" pitchFamily="18" charset="0"/>
              <a:cs typeface="Times New Roman" pitchFamily="18" charset="0"/>
            </a:endParaRPr>
          </a:p>
        </p:txBody>
      </p:sp>
      <p:sp>
        <p:nvSpPr>
          <p:cNvPr id="6" name="5 CuadroTexto"/>
          <p:cNvSpPr txBox="1"/>
          <p:nvPr/>
        </p:nvSpPr>
        <p:spPr>
          <a:xfrm>
            <a:off x="971600" y="908720"/>
            <a:ext cx="7272808" cy="523220"/>
          </a:xfrm>
          <a:prstGeom prst="rect">
            <a:avLst/>
          </a:prstGeom>
          <a:noFill/>
        </p:spPr>
        <p:txBody>
          <a:bodyPr wrap="square" rtlCol="0">
            <a:spAutoFit/>
          </a:bodyPr>
          <a:lstStyle/>
          <a:p>
            <a:pPr algn="ctr"/>
            <a:r>
              <a:rPr lang="es-ES" sz="2800" b="1" dirty="0" smtClean="0">
                <a:latin typeface="Times New Roman" pitchFamily="18" charset="0"/>
                <a:cs typeface="Times New Roman" pitchFamily="18" charset="0"/>
              </a:rPr>
              <a:t>Objetivos de la Metodología TSNN</a:t>
            </a:r>
            <a:endParaRPr lang="es-ES" sz="2800" b="1" dirty="0">
              <a:latin typeface="Times New Roman" pitchFamily="18" charset="0"/>
              <a:cs typeface="Times New Roman" pitchFamily="18" charset="0"/>
            </a:endParaRPr>
          </a:p>
        </p:txBody>
      </p:sp>
      <p:pic>
        <p:nvPicPr>
          <p:cNvPr id="7" name="6 Imagen" descr="source.gif"/>
          <p:cNvPicPr>
            <a:picLocks noChangeAspect="1"/>
          </p:cNvPicPr>
          <p:nvPr/>
        </p:nvPicPr>
        <p:blipFill>
          <a:blip r:embed="rId2" cstate="print"/>
          <a:stretch>
            <a:fillRect/>
          </a:stretch>
        </p:blipFill>
        <p:spPr>
          <a:xfrm>
            <a:off x="3275856" y="5013176"/>
            <a:ext cx="3250332" cy="1625166"/>
          </a:xfrm>
          <a:prstGeom prst="rect">
            <a:avLst/>
          </a:prstGeom>
        </p:spPr>
      </p:pic>
      <p:pic>
        <p:nvPicPr>
          <p:cNvPr id="8" name="7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732240" y="0"/>
            <a:ext cx="2247528" cy="980728"/>
          </a:xfrm>
          <a:prstGeom prst="rect">
            <a:avLst/>
          </a:prstGeom>
          <a:noFill/>
          <a:ln w="9525">
            <a:noFill/>
            <a:miter lim="800000"/>
            <a:headEnd/>
            <a:tailEnd/>
          </a:ln>
        </p:spPr>
      </p:pic>
      <p:pic>
        <p:nvPicPr>
          <p:cNvPr id="9"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516215" y="6298742"/>
            <a:ext cx="2627785" cy="559258"/>
          </a:xfrm>
          <a:prstGeom prst="rect">
            <a:avLst/>
          </a:prstGeom>
        </p:spPr>
      </p:pic>
      <p:sp>
        <p:nvSpPr>
          <p:cNvPr id="10" name="9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11" name="10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Ver las imágenes de origen"/>
          <p:cNvPicPr>
            <a:picLocks noChangeAspect="1" noChangeArrowheads="1"/>
          </p:cNvPicPr>
          <p:nvPr/>
        </p:nvPicPr>
        <p:blipFill>
          <a:blip r:embed="rId2" cstate="print"/>
          <a:srcRect/>
          <a:stretch>
            <a:fillRect/>
          </a:stretch>
        </p:blipFill>
        <p:spPr bwMode="auto">
          <a:xfrm>
            <a:off x="3491880" y="1124744"/>
            <a:ext cx="2726380" cy="1938760"/>
          </a:xfrm>
          <a:prstGeom prst="rect">
            <a:avLst/>
          </a:prstGeom>
          <a:noFill/>
        </p:spPr>
      </p:pic>
      <p:sp>
        <p:nvSpPr>
          <p:cNvPr id="3" name="2 Marcador de contenido"/>
          <p:cNvSpPr>
            <a:spLocks noGrp="1"/>
          </p:cNvSpPr>
          <p:nvPr>
            <p:ph idx="1"/>
          </p:nvPr>
        </p:nvSpPr>
        <p:spPr>
          <a:xfrm>
            <a:off x="1619672" y="3140968"/>
            <a:ext cx="6491064" cy="748680"/>
          </a:xfrm>
        </p:spPr>
        <p:txBody>
          <a:bodyPr>
            <a:normAutofit fontScale="92500" lnSpcReduction="20000"/>
          </a:bodyPr>
          <a:lstStyle/>
          <a:p>
            <a:pPr marL="342900" lvl="1" indent="-342900" algn="ctr">
              <a:buNone/>
            </a:pPr>
            <a:r>
              <a:rPr lang="es-HN" b="1" dirty="0" smtClean="0">
                <a:solidFill>
                  <a:schemeClr val="accent6">
                    <a:lumMod val="75000"/>
                  </a:schemeClr>
                </a:solidFill>
                <a:latin typeface="Comic Sans MS" pitchFamily="66" charset="0"/>
                <a:cs typeface="Times New Roman" pitchFamily="18" charset="0"/>
              </a:rPr>
              <a:t>II Etapa: Diseño y Organización Interna</a:t>
            </a:r>
            <a:endParaRPr lang="es-ES" b="1" dirty="0" smtClean="0">
              <a:solidFill>
                <a:schemeClr val="accent6">
                  <a:lumMod val="75000"/>
                </a:schemeClr>
              </a:solidFill>
              <a:latin typeface="Comic Sans MS" pitchFamily="66" charset="0"/>
              <a:cs typeface="Times New Roman" pitchFamily="18" charset="0"/>
            </a:endParaRPr>
          </a:p>
          <a:p>
            <a:pPr>
              <a:buNone/>
            </a:pPr>
            <a:endParaRPr lang="es-ES"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7" name="6 Igual que"/>
          <p:cNvSpPr/>
          <p:nvPr/>
        </p:nvSpPr>
        <p:spPr>
          <a:xfrm rot="5400000">
            <a:off x="-3218048" y="3766728"/>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8" name="7 Imagen" descr="source.gif"/>
          <p:cNvPicPr>
            <a:picLocks noChangeAspect="1"/>
          </p:cNvPicPr>
          <p:nvPr/>
        </p:nvPicPr>
        <p:blipFill>
          <a:blip r:embed="rId5" cstate="print"/>
          <a:stretch>
            <a:fillRect/>
          </a:stretch>
        </p:blipFill>
        <p:spPr>
          <a:xfrm>
            <a:off x="2411760" y="3933056"/>
            <a:ext cx="4762500" cy="23812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01419"/>
          </a:xfrm>
        </p:spPr>
        <p:txBody>
          <a:bodyPr>
            <a:normAutofit lnSpcReduction="10000"/>
          </a:bodyPr>
          <a:lstStyle/>
          <a:p>
            <a:pPr marL="0" indent="0">
              <a:buClr>
                <a:schemeClr val="accent5">
                  <a:lumMod val="75000"/>
                </a:schemeClr>
              </a:buClr>
              <a:buSzPct val="115000"/>
              <a:buNone/>
            </a:pPr>
            <a:r>
              <a:rPr lang="es-ES" sz="1800" dirty="0" smtClean="0"/>
              <a:t>Es muy importante definir los roles de los actores, es decir de los Tutores, Maestros, la instancia comunitaria. En el anexo, se presenta los modelos de los compromisos para que firmen cada uno de los involucrados.</a:t>
            </a:r>
          </a:p>
          <a:p>
            <a:pPr algn="ctr">
              <a:buClr>
                <a:schemeClr val="accent5">
                  <a:lumMod val="75000"/>
                </a:schemeClr>
              </a:buClr>
              <a:buSzPct val="115000"/>
              <a:buNone/>
            </a:pPr>
            <a:r>
              <a:rPr lang="es-ES" sz="2400" dirty="0" smtClean="0">
                <a:solidFill>
                  <a:srgbClr val="FF0000"/>
                </a:solidFill>
                <a:latin typeface="Times New Roman" pitchFamily="18" charset="0"/>
                <a:cs typeface="Times New Roman" pitchFamily="18" charset="0"/>
              </a:rPr>
              <a:t>Pasos </a:t>
            </a:r>
          </a:p>
          <a:p>
            <a:pPr>
              <a:buClr>
                <a:schemeClr val="accent5">
                  <a:lumMod val="75000"/>
                </a:schemeClr>
              </a:buClr>
              <a:buSzPct val="115000"/>
              <a:buNone/>
            </a:pPr>
            <a:r>
              <a:rPr lang="es-ES" sz="1800" dirty="0" smtClean="0"/>
              <a:t>Selección de Tutores y asignación de compañeros de estudio: </a:t>
            </a:r>
          </a:p>
          <a:p>
            <a:pPr>
              <a:buClr>
                <a:schemeClr val="accent5">
                  <a:lumMod val="75000"/>
                </a:schemeClr>
              </a:buClr>
              <a:buSzPct val="115000"/>
              <a:buNone/>
            </a:pPr>
            <a:endParaRPr lang="es-ES" sz="1800" dirty="0" smtClean="0"/>
          </a:p>
          <a:p>
            <a:pPr>
              <a:buClr>
                <a:schemeClr val="accent5">
                  <a:lumMod val="75000"/>
                </a:schemeClr>
              </a:buClr>
              <a:buSzPct val="115000"/>
              <a:buFont typeface="Wingdings" pitchFamily="2" charset="2"/>
              <a:buChar char="&amp;"/>
            </a:pPr>
            <a:r>
              <a:rPr lang="es-ES" sz="1800" dirty="0" smtClean="0"/>
              <a:t>Asignación de Maestros Guías por aula</a:t>
            </a:r>
          </a:p>
          <a:p>
            <a:pPr lvl="0">
              <a:buClr>
                <a:schemeClr val="accent5">
                  <a:lumMod val="75000"/>
                </a:schemeClr>
              </a:buClr>
              <a:buSzPct val="115000"/>
              <a:buFont typeface="Wingdings" pitchFamily="2" charset="2"/>
              <a:buChar char="&amp;"/>
            </a:pPr>
            <a:r>
              <a:rPr lang="es-ES" sz="1800" dirty="0" smtClean="0"/>
              <a:t>Identificación de instancia educativa comunitaria responsable</a:t>
            </a:r>
          </a:p>
          <a:p>
            <a:pPr lvl="0">
              <a:buClr>
                <a:schemeClr val="accent5">
                  <a:lumMod val="75000"/>
                </a:schemeClr>
              </a:buClr>
              <a:buSzPct val="115000"/>
              <a:buFont typeface="Wingdings" pitchFamily="2" charset="2"/>
              <a:buChar char="&amp;"/>
            </a:pPr>
            <a:r>
              <a:rPr lang="es-ES" sz="1800" dirty="0" smtClean="0"/>
              <a:t>Definición del Plan de incentivos con y para los niños</a:t>
            </a:r>
          </a:p>
          <a:p>
            <a:pPr lvl="0">
              <a:buClr>
                <a:schemeClr val="accent5">
                  <a:lumMod val="75000"/>
                </a:schemeClr>
              </a:buClr>
              <a:buSzPct val="115000"/>
              <a:buFont typeface="Wingdings" pitchFamily="2" charset="2"/>
              <a:buChar char="&amp;"/>
            </a:pPr>
            <a:r>
              <a:rPr lang="es-ES" sz="1800" dirty="0" smtClean="0"/>
              <a:t>Identificación de: Aulas, Fechas, Horarios, donde se desarrollará la</a:t>
            </a:r>
          </a:p>
          <a:p>
            <a:pPr>
              <a:buClr>
                <a:schemeClr val="accent5">
                  <a:lumMod val="75000"/>
                </a:schemeClr>
              </a:buClr>
              <a:buSzPct val="115000"/>
              <a:buNone/>
            </a:pPr>
            <a:r>
              <a:rPr lang="es-ES" sz="1800" dirty="0" smtClean="0"/>
              <a:t>Tutoría Solidaria</a:t>
            </a:r>
          </a:p>
          <a:p>
            <a:pPr lvl="0">
              <a:buClr>
                <a:schemeClr val="accent5">
                  <a:lumMod val="75000"/>
                </a:schemeClr>
              </a:buClr>
              <a:buSzPct val="115000"/>
              <a:buFont typeface="Wingdings" pitchFamily="2" charset="2"/>
              <a:buChar char="&amp;"/>
            </a:pPr>
            <a:r>
              <a:rPr lang="es-ES" sz="1800" dirty="0" smtClean="0"/>
              <a:t>Diseño de Plan de Capacitación a: Maestro, Comité de Educación, Tutores, compañeros de estudio.</a:t>
            </a:r>
          </a:p>
          <a:p>
            <a:pPr lvl="0">
              <a:buClr>
                <a:schemeClr val="accent5">
                  <a:lumMod val="75000"/>
                </a:schemeClr>
              </a:buClr>
              <a:buSzPct val="115000"/>
              <a:buFont typeface="Wingdings" pitchFamily="2" charset="2"/>
              <a:buChar char="&amp;"/>
            </a:pPr>
            <a:r>
              <a:rPr lang="es-ES" sz="1800" dirty="0" smtClean="0"/>
              <a:t> Vinculación del Proyecto con el Proyecto Educativo de Centro.</a:t>
            </a:r>
          </a:p>
          <a:p>
            <a:pPr lvl="0">
              <a:buClr>
                <a:schemeClr val="accent5">
                  <a:lumMod val="75000"/>
                </a:schemeClr>
              </a:buClr>
              <a:buSzPct val="115000"/>
              <a:buNone/>
            </a:pPr>
            <a:endParaRPr lang="es-ES" sz="1800" dirty="0" smtClean="0"/>
          </a:p>
          <a:p>
            <a:pPr>
              <a:buNone/>
            </a:pPr>
            <a:r>
              <a:rPr lang="es-ES" sz="1800" dirty="0" smtClean="0">
                <a:hlinkClick r:id="rId2" action="ppaction://hlinkfile"/>
              </a:rPr>
              <a:t>fichas\fichas de la etapa II.docx</a:t>
            </a:r>
            <a:endParaRPr lang="es-ES" sz="1800"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8" name="7 Imagen" descr="635447009148733486_handwithpencil5C.gif"/>
          <p:cNvPicPr>
            <a:picLocks noChangeAspect="1"/>
          </p:cNvPicPr>
          <p:nvPr/>
        </p:nvPicPr>
        <p:blipFill>
          <a:blip r:embed="rId5" cstate="print"/>
          <a:stretch>
            <a:fillRect/>
          </a:stretch>
        </p:blipFill>
        <p:spPr>
          <a:xfrm>
            <a:off x="6864085" y="2348880"/>
            <a:ext cx="2279915" cy="1923678"/>
          </a:xfrm>
          <a:prstGeom prst="rect">
            <a:avLst/>
          </a:prstGeom>
        </p:spPr>
      </p:pic>
      <p:sp>
        <p:nvSpPr>
          <p:cNvPr id="7" name="6 CuadroTexto"/>
          <p:cNvSpPr txBox="1"/>
          <p:nvPr/>
        </p:nvSpPr>
        <p:spPr>
          <a:xfrm>
            <a:off x="179512" y="6453336"/>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19672" y="3140968"/>
            <a:ext cx="6491064" cy="748680"/>
          </a:xfrm>
        </p:spPr>
        <p:txBody>
          <a:bodyPr>
            <a:normAutofit fontScale="92500" lnSpcReduction="20000"/>
          </a:bodyPr>
          <a:lstStyle/>
          <a:p>
            <a:pPr marL="342900" lvl="1" indent="-342900" algn="ctr">
              <a:buNone/>
            </a:pPr>
            <a:r>
              <a:rPr lang="es-HN" b="1" dirty="0" smtClean="0">
                <a:solidFill>
                  <a:schemeClr val="accent6">
                    <a:lumMod val="75000"/>
                  </a:schemeClr>
                </a:solidFill>
                <a:latin typeface="Comic Sans MS" pitchFamily="66" charset="0"/>
                <a:cs typeface="Times New Roman" pitchFamily="18" charset="0"/>
              </a:rPr>
              <a:t>III Etapa:</a:t>
            </a:r>
            <a:r>
              <a:rPr lang="es-MX" b="1" dirty="0" smtClean="0">
                <a:solidFill>
                  <a:srgbClr val="FF6600"/>
                </a:solidFill>
              </a:rPr>
              <a:t> </a:t>
            </a:r>
            <a:r>
              <a:rPr lang="es-MX" sz="2600" b="1" dirty="0" smtClean="0">
                <a:solidFill>
                  <a:srgbClr val="FF6600"/>
                </a:solidFill>
                <a:latin typeface="Comic Sans MS" pitchFamily="66" charset="0"/>
              </a:rPr>
              <a:t>Formación de Actores de Tutoría Solidaria de Niño a Niño</a:t>
            </a:r>
            <a:endParaRPr lang="es-ES" b="1" dirty="0" smtClean="0">
              <a:solidFill>
                <a:schemeClr val="accent6">
                  <a:lumMod val="75000"/>
                </a:schemeClr>
              </a:solidFill>
              <a:latin typeface="Comic Sans MS" pitchFamily="66" charset="0"/>
              <a:cs typeface="Times New Roman" pitchFamily="18" charset="0"/>
            </a:endParaRPr>
          </a:p>
          <a:p>
            <a:pPr>
              <a:buNone/>
            </a:pPr>
            <a:endParaRPr lang="es-ES"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7" name="6 Igual que"/>
          <p:cNvSpPr/>
          <p:nvPr/>
        </p:nvSpPr>
        <p:spPr>
          <a:xfrm rot="5400000">
            <a:off x="-3218048" y="3766728"/>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9" name="8 Imagen" descr="32863626.gif"/>
          <p:cNvPicPr>
            <a:picLocks noChangeAspect="1"/>
          </p:cNvPicPr>
          <p:nvPr/>
        </p:nvPicPr>
        <p:blipFill>
          <a:blip r:embed="rId4" cstate="print"/>
          <a:stretch>
            <a:fillRect/>
          </a:stretch>
        </p:blipFill>
        <p:spPr>
          <a:xfrm>
            <a:off x="1331640" y="4077072"/>
            <a:ext cx="1716326" cy="2145407"/>
          </a:xfrm>
          <a:prstGeom prst="rect">
            <a:avLst/>
          </a:prstGeom>
        </p:spPr>
      </p:pic>
      <p:pic>
        <p:nvPicPr>
          <p:cNvPr id="10" name="9 Imagen" descr="th4478XQC0.jpg"/>
          <p:cNvPicPr>
            <a:picLocks noChangeAspect="1"/>
          </p:cNvPicPr>
          <p:nvPr/>
        </p:nvPicPr>
        <p:blipFill>
          <a:blip r:embed="rId5" cstate="print"/>
          <a:stretch>
            <a:fillRect/>
          </a:stretch>
        </p:blipFill>
        <p:spPr>
          <a:xfrm>
            <a:off x="4283968" y="1196752"/>
            <a:ext cx="1539780" cy="172819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347864" y="1628800"/>
            <a:ext cx="4834880" cy="3960441"/>
          </a:xfrm>
          <a:solidFill>
            <a:schemeClr val="accent4">
              <a:lumMod val="40000"/>
              <a:lumOff val="60000"/>
            </a:schemeClr>
          </a:solidFill>
        </p:spPr>
        <p:txBody>
          <a:bodyPr>
            <a:normAutofit/>
          </a:bodyPr>
          <a:lstStyle/>
          <a:p>
            <a:pPr marL="0" indent="0">
              <a:buNone/>
            </a:pPr>
            <a:endParaRPr lang="es-ES" sz="2000" dirty="0" smtClean="0">
              <a:latin typeface="Times New Roman" pitchFamily="18" charset="0"/>
              <a:cs typeface="Times New Roman" pitchFamily="18" charset="0"/>
            </a:endParaRPr>
          </a:p>
          <a:p>
            <a:pPr marL="0" indent="0">
              <a:buNone/>
            </a:pPr>
            <a:r>
              <a:rPr lang="es-ES" sz="2000" dirty="0" smtClean="0">
                <a:latin typeface="Times New Roman" pitchFamily="18" charset="0"/>
                <a:cs typeface="Times New Roman" pitchFamily="18" charset="0"/>
              </a:rPr>
              <a:t>Para garantizar que los maestros, Tutores y padres de familia cumplan su rol, es Importante desarrollar la formación pertinente, siendo la Secretaria de Educación quien asume como suyo este proceso, son los llamados a garantizar las capacitaciones.</a:t>
            </a:r>
          </a:p>
          <a:p>
            <a:pPr marL="0" indent="0">
              <a:buNone/>
            </a:pPr>
            <a:endParaRPr lang="es-ES" sz="2000" dirty="0" smtClean="0">
              <a:latin typeface="Times New Roman" pitchFamily="18" charset="0"/>
              <a:cs typeface="Times New Roman" pitchFamily="18" charset="0"/>
            </a:endParaRPr>
          </a:p>
          <a:p>
            <a:pPr marL="0" indent="0">
              <a:buNone/>
            </a:pPr>
            <a:r>
              <a:rPr lang="es-ES" sz="2000" dirty="0" smtClean="0">
                <a:latin typeface="Times New Roman" pitchFamily="18" charset="0"/>
                <a:cs typeface="Times New Roman" pitchFamily="18" charset="0"/>
              </a:rPr>
              <a:t>Es importante generar manejo de herramientas lúdicas para los Tutores, ya que no son maestros. </a:t>
            </a:r>
          </a:p>
          <a:p>
            <a:pPr>
              <a:buNone/>
            </a:pPr>
            <a:endParaRPr lang="es-ES" dirty="0"/>
          </a:p>
        </p:txBody>
      </p:sp>
      <p:pic>
        <p:nvPicPr>
          <p:cNvPr id="4" name="3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5" name="4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6"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7" name="6 Imagen" descr="richie-presenting.gif"/>
          <p:cNvPicPr>
            <a:picLocks noChangeAspect="1"/>
          </p:cNvPicPr>
          <p:nvPr/>
        </p:nvPicPr>
        <p:blipFill>
          <a:blip r:embed="rId5" cstate="print"/>
          <a:stretch>
            <a:fillRect/>
          </a:stretch>
        </p:blipFill>
        <p:spPr>
          <a:xfrm>
            <a:off x="395536" y="836712"/>
            <a:ext cx="2527851" cy="4193704"/>
          </a:xfrm>
          <a:prstGeom prst="rect">
            <a:avLst/>
          </a:prstGeom>
        </p:spPr>
      </p:pic>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124744"/>
            <a:ext cx="7859216" cy="3845023"/>
          </a:xfrm>
        </p:spPr>
        <p:style>
          <a:lnRef idx="1">
            <a:schemeClr val="accent5"/>
          </a:lnRef>
          <a:fillRef idx="2">
            <a:schemeClr val="accent5"/>
          </a:fillRef>
          <a:effectRef idx="1">
            <a:schemeClr val="accent5"/>
          </a:effectRef>
          <a:fontRef idx="minor">
            <a:schemeClr val="dk1"/>
          </a:fontRef>
        </p:style>
        <p:txBody>
          <a:bodyPr numCol="2">
            <a:normAutofit fontScale="25000" lnSpcReduction="20000"/>
          </a:bodyPr>
          <a:lstStyle/>
          <a:p>
            <a:pPr marL="609600" indent="-609600">
              <a:buClr>
                <a:schemeClr val="accent3">
                  <a:lumMod val="50000"/>
                </a:schemeClr>
              </a:buClr>
              <a:buSzPct val="132000"/>
              <a:buFont typeface="Wingdings" pitchFamily="2" charset="2"/>
              <a:buChar char=""/>
            </a:pPr>
            <a:r>
              <a:rPr lang="es-ES" sz="7200" dirty="0" smtClean="0">
                <a:latin typeface="Times New Roman" pitchFamily="18" charset="0"/>
                <a:cs typeface="Times New Roman" pitchFamily="18" charset="0"/>
              </a:rPr>
              <a:t>Capacitación </a:t>
            </a:r>
            <a:r>
              <a:rPr lang="es-ES" sz="7200" b="1" dirty="0" smtClean="0">
                <a:latin typeface="Times New Roman" pitchFamily="18" charset="0"/>
                <a:cs typeface="Times New Roman" pitchFamily="18" charset="0"/>
              </a:rPr>
              <a:t>a Facilitadores de Educación</a:t>
            </a:r>
            <a:r>
              <a:rPr lang="es-ES" sz="7200" dirty="0" smtClean="0">
                <a:latin typeface="Times New Roman" pitchFamily="18" charset="0"/>
                <a:cs typeface="Times New Roman" pitchFamily="18" charset="0"/>
              </a:rPr>
              <a:t>, para manejo de la metodología y sus herramientas</a:t>
            </a:r>
            <a:br>
              <a:rPr lang="es-ES" sz="7200" dirty="0" smtClean="0">
                <a:latin typeface="Times New Roman" pitchFamily="18" charset="0"/>
                <a:cs typeface="Times New Roman" pitchFamily="18" charset="0"/>
              </a:rPr>
            </a:br>
            <a:r>
              <a:rPr lang="es-ES" sz="7200" dirty="0" smtClean="0">
                <a:latin typeface="Times New Roman" pitchFamily="18" charset="0"/>
                <a:cs typeface="Times New Roman" pitchFamily="18" charset="0"/>
              </a:rPr>
              <a:t>A su vez , ellos capacitan </a:t>
            </a:r>
            <a:r>
              <a:rPr lang="es-ES" sz="7200" b="1" dirty="0" smtClean="0">
                <a:latin typeface="Times New Roman" pitchFamily="18" charset="0"/>
                <a:cs typeface="Times New Roman" pitchFamily="18" charset="0"/>
              </a:rPr>
              <a:t>a “Maestros Guías</a:t>
            </a:r>
            <a:r>
              <a:rPr lang="es-ES" sz="7200" dirty="0" smtClean="0">
                <a:latin typeface="Times New Roman" pitchFamily="18" charset="0"/>
                <a:cs typeface="Times New Roman" pitchFamily="18" charset="0"/>
              </a:rPr>
              <a:t>” de escuelas participantes, enfocado en sus roles, monitoreo y acompañamiento al proceso</a:t>
            </a:r>
          </a:p>
          <a:p>
            <a:pPr marL="609600" indent="-609600">
              <a:buClr>
                <a:schemeClr val="accent3">
                  <a:lumMod val="50000"/>
                </a:schemeClr>
              </a:buClr>
              <a:buSzPct val="132000"/>
              <a:buFont typeface="Wingdings" pitchFamily="2" charset="2"/>
              <a:buChar char=""/>
            </a:pPr>
            <a:r>
              <a:rPr lang="es-ES" sz="7200" dirty="0" smtClean="0">
                <a:latin typeface="Times New Roman" pitchFamily="18" charset="0"/>
                <a:cs typeface="Times New Roman" pitchFamily="18" charset="0"/>
              </a:rPr>
              <a:t>Los “Maestros Guías” forman a </a:t>
            </a:r>
            <a:r>
              <a:rPr lang="es-ES" sz="7200" b="1" dirty="0" smtClean="0">
                <a:latin typeface="Times New Roman" pitchFamily="18" charset="0"/>
                <a:cs typeface="Times New Roman" pitchFamily="18" charset="0"/>
              </a:rPr>
              <a:t>Niños Tutores</a:t>
            </a:r>
            <a:r>
              <a:rPr lang="es-MX" sz="7200" dirty="0" smtClean="0">
                <a:latin typeface="Times New Roman" pitchFamily="18" charset="0"/>
                <a:cs typeface="Times New Roman" pitchFamily="18" charset="0"/>
              </a:rPr>
              <a:t> sobre sus funciones, manejo de instrumentos de monitoreo y metodología para el aprendizaje de matemática y español, valores, liderazgo, etc.</a:t>
            </a:r>
          </a:p>
          <a:p>
            <a:pPr marL="609600" indent="-609600">
              <a:buClr>
                <a:schemeClr val="accent3">
                  <a:lumMod val="50000"/>
                </a:schemeClr>
              </a:buClr>
              <a:buSzPct val="132000"/>
              <a:buFont typeface="Wingdings" pitchFamily="2" charset="2"/>
              <a:buChar char=""/>
            </a:pPr>
            <a:endParaRPr lang="es-MX" sz="7200" dirty="0" smtClean="0">
              <a:latin typeface="Times New Roman" pitchFamily="18" charset="0"/>
              <a:cs typeface="Times New Roman" pitchFamily="18" charset="0"/>
            </a:endParaRPr>
          </a:p>
          <a:p>
            <a:pPr marL="609600" indent="-609600">
              <a:buClr>
                <a:schemeClr val="accent3">
                  <a:lumMod val="50000"/>
                </a:schemeClr>
              </a:buClr>
              <a:buSzPct val="132000"/>
              <a:buNone/>
            </a:pPr>
            <a:endParaRPr lang="es-MX" sz="7200" dirty="0" smtClean="0">
              <a:latin typeface="Times New Roman" pitchFamily="18" charset="0"/>
              <a:cs typeface="Times New Roman" pitchFamily="18" charset="0"/>
            </a:endParaRPr>
          </a:p>
          <a:p>
            <a:pPr marL="609600" indent="-609600">
              <a:buClr>
                <a:schemeClr val="accent3">
                  <a:lumMod val="50000"/>
                </a:schemeClr>
              </a:buClr>
              <a:buSzPct val="132000"/>
              <a:buFont typeface="Wingdings" pitchFamily="2" charset="2"/>
              <a:buChar char=""/>
            </a:pPr>
            <a:r>
              <a:rPr lang="es-MX" sz="7200" dirty="0" smtClean="0">
                <a:latin typeface="Times New Roman" pitchFamily="18" charset="0"/>
                <a:cs typeface="Times New Roman" pitchFamily="18" charset="0"/>
              </a:rPr>
              <a:t>Capacitación a voluntarios de </a:t>
            </a:r>
            <a:r>
              <a:rPr lang="es-MX" sz="7200" b="1" dirty="0" smtClean="0">
                <a:latin typeface="Times New Roman" pitchFamily="18" charset="0"/>
                <a:cs typeface="Times New Roman" pitchFamily="18" charset="0"/>
              </a:rPr>
              <a:t>redes educativas</a:t>
            </a:r>
            <a:r>
              <a:rPr lang="es-MX" sz="7200" dirty="0" smtClean="0">
                <a:latin typeface="Times New Roman" pitchFamily="18" charset="0"/>
                <a:cs typeface="Times New Roman" pitchFamily="18" charset="0"/>
              </a:rPr>
              <a:t> sobre sus funciones, gestión educativa. </a:t>
            </a:r>
          </a:p>
          <a:p>
            <a:pPr marL="609600" indent="-609600">
              <a:buClr>
                <a:schemeClr val="accent3">
                  <a:lumMod val="50000"/>
                </a:schemeClr>
              </a:buClr>
              <a:buSzPct val="132000"/>
              <a:buFont typeface="Wingdings" pitchFamily="2" charset="2"/>
              <a:buChar char=""/>
            </a:pPr>
            <a:r>
              <a:rPr lang="es-MX" sz="7200" dirty="0" smtClean="0">
                <a:latin typeface="Times New Roman" pitchFamily="18" charset="0"/>
                <a:cs typeface="Times New Roman" pitchFamily="18" charset="0"/>
              </a:rPr>
              <a:t>Desarrollo de </a:t>
            </a:r>
            <a:r>
              <a:rPr lang="es-MX" sz="7200" b="1" dirty="0" smtClean="0">
                <a:latin typeface="Times New Roman" pitchFamily="18" charset="0"/>
                <a:cs typeface="Times New Roman" pitchFamily="18" charset="0"/>
              </a:rPr>
              <a:t>otras capacitaciones básica</a:t>
            </a:r>
            <a:r>
              <a:rPr lang="es-MX" sz="7200" dirty="0" smtClean="0">
                <a:latin typeface="Times New Roman" pitchFamily="18" charset="0"/>
                <a:cs typeface="Times New Roman" pitchFamily="18" charset="0"/>
              </a:rPr>
              <a:t> para el Tutor, durante el año escolar. </a:t>
            </a:r>
          </a:p>
          <a:p>
            <a:pPr>
              <a:buNone/>
            </a:pPr>
            <a:endParaRPr lang="es-ES" dirty="0"/>
          </a:p>
        </p:txBody>
      </p:sp>
      <p:pic>
        <p:nvPicPr>
          <p:cNvPr id="4" name="Imagen 3"/>
          <p:cNvPicPr>
            <a:picLocks noChangeAspect="1"/>
          </p:cNvPicPr>
          <p:nvPr/>
        </p:nvPicPr>
        <p:blipFill>
          <a:blip r:embed="rId2"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5" name="4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6" name="5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35841" name="Rectangle 1">
            <a:hlinkClick r:id="rId4" action="ppaction://hlinkfile"/>
          </p:cNvPr>
          <p:cNvSpPr>
            <a:spLocks noChangeArrowheads="1"/>
          </p:cNvSpPr>
          <p:nvPr/>
        </p:nvSpPr>
        <p:spPr bwMode="auto">
          <a:xfrm>
            <a:off x="683568" y="5193589"/>
            <a:ext cx="3960440" cy="111562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547515" tIns="152352" rIns="88872"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accent4"/>
              </a:buClr>
              <a:buSzPct val="150000"/>
              <a:buFont typeface="Wingdings" pitchFamily="2" charset="2"/>
              <a:buChar char="þ"/>
              <a:tabLst/>
            </a:pPr>
            <a:r>
              <a:rPr kumimoji="0" lang="es-HN"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s-HN" sz="1400" b="1" i="1" u="none" strike="noStrike" cap="none" normalizeH="0" baseline="0" dirty="0" smtClean="0" bmk="">
                <a:ln>
                  <a:noFill/>
                </a:ln>
                <a:solidFill>
                  <a:schemeClr val="tx1"/>
                </a:solidFill>
                <a:effectLst/>
                <a:latin typeface="Times New Roman" pitchFamily="18" charset="0"/>
                <a:ea typeface="Times New Roman" pitchFamily="18" charset="0"/>
                <a:cs typeface="Times New Roman" pitchFamily="18" charset="0"/>
              </a:rPr>
              <a:t>l plan de capacitación lo definen los maestros con los niños</a:t>
            </a:r>
          </a:p>
          <a:p>
            <a:pPr marL="0" marR="0" lvl="0" indent="0" algn="l" defTabSz="914400" rtl="0" eaLnBrk="1" fontAlgn="base" latinLnBrk="0" hangingPunct="1">
              <a:lnSpc>
                <a:spcPct val="100000"/>
              </a:lnSpc>
              <a:spcBef>
                <a:spcPct val="0"/>
              </a:spcBef>
              <a:spcAft>
                <a:spcPct val="0"/>
              </a:spcAft>
              <a:buClr>
                <a:schemeClr val="accent4"/>
              </a:buClr>
              <a:buSzPct val="150000"/>
              <a:tabLst/>
            </a:pPr>
            <a:endParaRPr kumimoji="0" lang="es-HN"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HN"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descr="imagenes-con-movimiento-de-maestros-2.gif"/>
          <p:cNvPicPr>
            <a:picLocks noChangeAspect="1"/>
          </p:cNvPicPr>
          <p:nvPr/>
        </p:nvPicPr>
        <p:blipFill>
          <a:blip r:embed="rId5" cstate="print"/>
          <a:stretch>
            <a:fillRect/>
          </a:stretch>
        </p:blipFill>
        <p:spPr>
          <a:xfrm>
            <a:off x="5940152" y="2852936"/>
            <a:ext cx="2158037" cy="2016224"/>
          </a:xfrm>
          <a:prstGeom prst="rect">
            <a:avLst/>
          </a:prstGeom>
        </p:spPr>
      </p:pic>
      <p:sp>
        <p:nvSpPr>
          <p:cNvPr id="9" name="8 Rectángulo"/>
          <p:cNvSpPr/>
          <p:nvPr/>
        </p:nvSpPr>
        <p:spPr>
          <a:xfrm>
            <a:off x="5220072" y="5373216"/>
            <a:ext cx="2669962" cy="369332"/>
          </a:xfrm>
          <a:prstGeom prst="rect">
            <a:avLst/>
          </a:prstGeom>
        </p:spPr>
        <p:txBody>
          <a:bodyPr wrap="none">
            <a:spAutoFit/>
          </a:bodyPr>
          <a:lstStyle/>
          <a:p>
            <a:pPr lvl="0" fontAlgn="base">
              <a:spcBef>
                <a:spcPct val="0"/>
              </a:spcBef>
              <a:spcAft>
                <a:spcPct val="0"/>
              </a:spcAft>
              <a:buClr>
                <a:schemeClr val="accent4"/>
              </a:buClr>
              <a:buSzPct val="150000"/>
              <a:buFont typeface="Wingdings" pitchFamily="2" charset="2"/>
              <a:buChar char="þ"/>
            </a:pPr>
            <a:r>
              <a:rPr lang="es-HN" b="1" i="1" dirty="0" smtClean="0" bmk="">
                <a:latin typeface="Times New Roman" pitchFamily="18" charset="0"/>
                <a:ea typeface="Times New Roman" pitchFamily="18" charset="0"/>
                <a:cs typeface="Times New Roman" pitchFamily="18" charset="0"/>
                <a:hlinkClick r:id="rId4" action="ppaction://hlinkfile"/>
              </a:rPr>
              <a:t>fichas\ETAPA III.docx</a:t>
            </a:r>
            <a:endParaRPr lang="es-HN" b="1" i="1" dirty="0" smtClean="0" bmk="">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5"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7" name="6 Rectángulo"/>
          <p:cNvSpPr/>
          <p:nvPr/>
        </p:nvSpPr>
        <p:spPr>
          <a:xfrm>
            <a:off x="2483768" y="1484784"/>
            <a:ext cx="4572000" cy="1815882"/>
          </a:xfrm>
          <a:prstGeom prst="rect">
            <a:avLst/>
          </a:prstGeom>
        </p:spPr>
        <p:txBody>
          <a:bodyPr>
            <a:spAutoFit/>
          </a:bodyPr>
          <a:lstStyle/>
          <a:p>
            <a:pPr algn="ctr"/>
            <a:r>
              <a:rPr lang="es-MX" sz="2800" b="1" dirty="0" smtClean="0">
                <a:solidFill>
                  <a:srgbClr val="FF6600"/>
                </a:solidFill>
                <a:latin typeface="Comic Sans MS" pitchFamily="66" charset="0"/>
              </a:rPr>
              <a:t>IV Etapa: Implementación y Monitoreo de Tutoría Solidaria de Niño a Niño</a:t>
            </a:r>
            <a:endParaRPr lang="es-ES" sz="2800" b="1" dirty="0">
              <a:solidFill>
                <a:srgbClr val="FF6600"/>
              </a:solidFill>
              <a:latin typeface="Comic Sans MS" pitchFamily="66" charset="0"/>
            </a:endParaRPr>
          </a:p>
        </p:txBody>
      </p:sp>
      <p:sp>
        <p:nvSpPr>
          <p:cNvPr id="8" name="7 Igual que"/>
          <p:cNvSpPr/>
          <p:nvPr/>
        </p:nvSpPr>
        <p:spPr>
          <a:xfrm rot="5400000">
            <a:off x="-3218048" y="3766728"/>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9" name="8 Imagen" descr="cuaderno-animado.gif"/>
          <p:cNvPicPr>
            <a:picLocks noChangeAspect="1"/>
          </p:cNvPicPr>
          <p:nvPr/>
        </p:nvPicPr>
        <p:blipFill>
          <a:blip r:embed="rId4" cstate="print"/>
          <a:stretch>
            <a:fillRect/>
          </a:stretch>
        </p:blipFill>
        <p:spPr>
          <a:xfrm>
            <a:off x="3347864" y="3140968"/>
            <a:ext cx="3063219" cy="3248869"/>
          </a:xfrm>
          <a:prstGeom prst="rect">
            <a:avLst/>
          </a:prstGeom>
        </p:spPr>
      </p:pic>
      <p:pic>
        <p:nvPicPr>
          <p:cNvPr id="11" name="10 Imagen" descr="Alumno-Sentado-En-Libros-De-Texto-60763.gif"/>
          <p:cNvPicPr>
            <a:picLocks noChangeAspect="1"/>
          </p:cNvPicPr>
          <p:nvPr/>
        </p:nvPicPr>
        <p:blipFill>
          <a:blip r:embed="rId5" cstate="print"/>
          <a:stretch>
            <a:fillRect/>
          </a:stretch>
        </p:blipFill>
        <p:spPr>
          <a:xfrm>
            <a:off x="1331640" y="4221088"/>
            <a:ext cx="1733550" cy="1981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124744"/>
            <a:ext cx="5482952" cy="4857403"/>
          </a:xfrm>
        </p:spPr>
        <p:style>
          <a:lnRef idx="1">
            <a:schemeClr val="accent3"/>
          </a:lnRef>
          <a:fillRef idx="2">
            <a:schemeClr val="accent3"/>
          </a:fillRef>
          <a:effectRef idx="1">
            <a:schemeClr val="accent3"/>
          </a:effectRef>
          <a:fontRef idx="minor">
            <a:schemeClr val="dk1"/>
          </a:fontRef>
        </p:style>
        <p:txBody>
          <a:bodyPr>
            <a:normAutofit/>
          </a:bodyPr>
          <a:lstStyle/>
          <a:p>
            <a:pPr marL="609600" indent="-609600" algn="ctr">
              <a:lnSpc>
                <a:spcPct val="80000"/>
              </a:lnSpc>
              <a:buNone/>
            </a:pPr>
            <a:endParaRPr lang="es-MX" sz="2400" b="1" dirty="0" smtClean="0">
              <a:solidFill>
                <a:srgbClr val="FF6600"/>
              </a:solidFill>
              <a:latin typeface="Comic Sans MS" pitchFamily="66" charset="0"/>
            </a:endParaRPr>
          </a:p>
          <a:p>
            <a:pPr marL="609600" indent="-609600" algn="ctr">
              <a:lnSpc>
                <a:spcPct val="80000"/>
              </a:lnSpc>
              <a:buNone/>
            </a:pPr>
            <a:r>
              <a:rPr lang="es-MX" sz="2400" b="1" dirty="0" smtClean="0">
                <a:solidFill>
                  <a:srgbClr val="FF6600"/>
                </a:solidFill>
                <a:latin typeface="Comic Sans MS" pitchFamily="66" charset="0"/>
              </a:rPr>
              <a:t>¿En que consiste?</a:t>
            </a:r>
          </a:p>
          <a:p>
            <a:pPr marL="609600" indent="-609600" algn="ctr">
              <a:lnSpc>
                <a:spcPct val="80000"/>
              </a:lnSpc>
            </a:pPr>
            <a:endParaRPr lang="es-MX" sz="1600" b="1" dirty="0" smtClean="0">
              <a:solidFill>
                <a:srgbClr val="FF6600"/>
              </a:solidFill>
            </a:endParaRPr>
          </a:p>
          <a:p>
            <a:pPr marL="534988" indent="0">
              <a:lnSpc>
                <a:spcPct val="80000"/>
              </a:lnSpc>
              <a:buNone/>
            </a:pPr>
            <a:r>
              <a:rPr lang="es-MX" sz="2000" dirty="0" smtClean="0">
                <a:latin typeface="Times New Roman" pitchFamily="18" charset="0"/>
                <a:cs typeface="Times New Roman" pitchFamily="18" charset="0"/>
              </a:rPr>
              <a:t>Se pone en marcha la estrategia, asegurando que los maestros y padres de familia acompañen las sesiones, mediante un cronograma de roles, así se garantiza el derecho a la educación a los niños que requieren ayuda, así como la protección ante cualquier situación de riesgo.</a:t>
            </a:r>
          </a:p>
          <a:p>
            <a:pPr marL="534988" indent="0">
              <a:lnSpc>
                <a:spcPct val="80000"/>
              </a:lnSpc>
              <a:buFontTx/>
              <a:buChar char="•"/>
            </a:pPr>
            <a:endParaRPr lang="es-MX" sz="2000" dirty="0" smtClean="0">
              <a:latin typeface="Times New Roman" pitchFamily="18" charset="0"/>
              <a:cs typeface="Times New Roman" pitchFamily="18" charset="0"/>
            </a:endParaRPr>
          </a:p>
          <a:p>
            <a:pPr marL="534988" indent="0">
              <a:lnSpc>
                <a:spcPct val="80000"/>
              </a:lnSpc>
              <a:buNone/>
            </a:pPr>
            <a:r>
              <a:rPr lang="es-MX" sz="2000" dirty="0" smtClean="0">
                <a:latin typeface="Times New Roman" pitchFamily="18" charset="0"/>
                <a:cs typeface="Times New Roman" pitchFamily="18" charset="0"/>
              </a:rPr>
              <a:t>El monitoreo del rendimiento es desarrollado por los maestros y padres, siendo el maestro guía quien registra los avances académicos</a:t>
            </a:r>
            <a:endParaRPr lang="es-MX" sz="1800" dirty="0" smtClean="0">
              <a:latin typeface="Times New Roman" pitchFamily="18" charset="0"/>
              <a:cs typeface="Times New Roman" pitchFamily="18" charset="0"/>
            </a:endParaRPr>
          </a:p>
        </p:txBody>
      </p:sp>
      <p:pic>
        <p:nvPicPr>
          <p:cNvPr id="4" name="3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5"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7" name="6 Imagen" descr="7f2bf7c561c5da921a967dcaaaa966fe.png"/>
          <p:cNvPicPr>
            <a:picLocks noChangeAspect="1"/>
          </p:cNvPicPr>
          <p:nvPr/>
        </p:nvPicPr>
        <p:blipFill>
          <a:blip r:embed="rId4" cstate="print"/>
          <a:stretch>
            <a:fillRect/>
          </a:stretch>
        </p:blipFill>
        <p:spPr>
          <a:xfrm>
            <a:off x="5560293" y="2492896"/>
            <a:ext cx="3583707" cy="2382997"/>
          </a:xfrm>
          <a:prstGeom prst="rect">
            <a:avLst/>
          </a:prstGeom>
        </p:spPr>
      </p:pic>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5"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43011" name="Rectangle 3"/>
          <p:cNvSpPr>
            <a:spLocks noChangeArrowheads="1"/>
          </p:cNvSpPr>
          <p:nvPr/>
        </p:nvSpPr>
        <p:spPr bwMode="auto">
          <a:xfrm>
            <a:off x="251520" y="3927539"/>
            <a:ext cx="561662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Desarrollo de las Tutorías Solidarias de N a N</a:t>
            </a:r>
            <a:endParaRPr kumimoji="0" lang="es-ES"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
                <a:schemeClr val="accent2">
                  <a:lumMod val="75000"/>
                </a:schemeClr>
              </a:buClr>
              <a:buSzPct val="133000"/>
              <a:buFont typeface="Wingdings" pitchFamily="2" charset="2"/>
              <a:buChar char=""/>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Mínimo se dará 3 horas por semana.</a:t>
            </a: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
                <a:schemeClr val="accent2">
                  <a:lumMod val="75000"/>
                </a:schemeClr>
              </a:buClr>
              <a:buSzPct val="133000"/>
              <a:buFont typeface="Wingdings" pitchFamily="2" charset="2"/>
              <a:buChar char=""/>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Entrega de Kit al Tutor (a definir de acuerdo a presupuesto en POA y a</a:t>
            </a:r>
            <a:r>
              <a:rPr lang="es-ES" dirty="0" smtClean="0">
                <a:latin typeface="Times New Roman" pitchFamily="18" charset="0"/>
                <a:cs typeface="Times New Roman" pitchFamily="18" charset="0"/>
              </a:rPr>
              <a:t> </a:t>
            </a: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GIK)</a:t>
            </a: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
                <a:schemeClr val="accent2">
                  <a:lumMod val="75000"/>
                </a:schemeClr>
              </a:buClr>
              <a:buSzPct val="133000"/>
              <a:buFont typeface="Wingdings" pitchFamily="2" charset="2"/>
              <a:buChar char=""/>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Elaboración de reportes de asistencia semanal, mensual y anual.</a:t>
            </a: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
                <a:schemeClr val="accent2">
                  <a:lumMod val="75000"/>
                </a:schemeClr>
              </a:buClr>
              <a:buSzPct val="133000"/>
              <a:buFont typeface="Wingdings" pitchFamily="2" charset="2"/>
              <a:buChar char=""/>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Integración de padres de familia a la red de voluntarios de educación</a:t>
            </a: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5"/>
          <p:cNvSpPr>
            <a:spLocks noChangeArrowheads="1"/>
          </p:cNvSpPr>
          <p:nvPr/>
        </p:nvSpPr>
        <p:spPr bwMode="auto">
          <a:xfrm>
            <a:off x="251520" y="980728"/>
            <a:ext cx="3456384" cy="1440160"/>
          </a:xfrm>
          <a:prstGeom prst="rect">
            <a:avLst/>
          </a:prstGeom>
          <a:noFill/>
          <a:ln w="9525">
            <a:noFill/>
            <a:miter lim="800000"/>
            <a:headEnd/>
            <a:tailEnd/>
          </a:ln>
          <a:effectLst/>
        </p:spPr>
        <p:txBody>
          <a:bodyPr anchor="ctr"/>
          <a:lstStyle/>
          <a:p>
            <a:pPr algn="ctr"/>
            <a:r>
              <a:rPr lang="es-MX" sz="3200" b="1" dirty="0">
                <a:solidFill>
                  <a:srgbClr val="FF0000"/>
                </a:solidFill>
                <a:latin typeface="Comic Sans MS" pitchFamily="66" charset="0"/>
              </a:rPr>
              <a:t>Pasos </a:t>
            </a:r>
            <a:endParaRPr lang="es-ES" sz="3200" b="1" dirty="0">
              <a:solidFill>
                <a:srgbClr val="FF0000"/>
              </a:solidFill>
              <a:latin typeface="Comic Sans MS" pitchFamily="66" charset="0"/>
            </a:endParaRPr>
          </a:p>
        </p:txBody>
      </p:sp>
      <p:pic>
        <p:nvPicPr>
          <p:cNvPr id="10" name="9 Imagen" descr="Ver las imágenes de origen"/>
          <p:cNvPicPr/>
          <p:nvPr/>
        </p:nvPicPr>
        <p:blipFill>
          <a:blip r:embed="rId4" cstate="print">
            <a:clrChange>
              <a:clrFrom>
                <a:srgbClr val="F1F0EE"/>
              </a:clrFrom>
              <a:clrTo>
                <a:srgbClr val="F1F0EE">
                  <a:alpha val="0"/>
                </a:srgbClr>
              </a:clrTo>
            </a:clrChange>
          </a:blip>
          <a:srcRect l="24959" t="11280" r="35887" b="12367"/>
          <a:stretch>
            <a:fillRect/>
          </a:stretch>
        </p:blipFill>
        <p:spPr bwMode="auto">
          <a:xfrm>
            <a:off x="3059832" y="908720"/>
            <a:ext cx="1512168" cy="2232248"/>
          </a:xfrm>
          <a:prstGeom prst="rect">
            <a:avLst/>
          </a:prstGeom>
          <a:noFill/>
          <a:ln w="9525">
            <a:noFill/>
            <a:miter lim="800000"/>
            <a:headEnd/>
            <a:tailEnd/>
          </a:ln>
        </p:spPr>
      </p:pic>
      <p:sp>
        <p:nvSpPr>
          <p:cNvPr id="43012" name="Rectangle 4"/>
          <p:cNvSpPr>
            <a:spLocks noChangeArrowheads="1"/>
          </p:cNvSpPr>
          <p:nvPr/>
        </p:nvSpPr>
        <p:spPr bwMode="auto">
          <a:xfrm>
            <a:off x="5148064" y="2204864"/>
            <a:ext cx="3624097" cy="17679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s-E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Integración de pupilos al proceso normal de aprendizaje</a:t>
            </a:r>
            <a:endParaRPr kumimoji="0" lang="es-ES"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accent2">
                  <a:lumMod val="75000"/>
                </a:schemeClr>
              </a:buClr>
              <a:buSzPct val="133000"/>
              <a:buFont typeface="Wingdings" pitchFamily="2" charset="2"/>
              <a:buChar char="þ"/>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Recolección de Calificaciones, cada bimestre (de acuerdo a la norma de Sec. Educ.)</a:t>
            </a: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5"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6" name="5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41985" name="Rectangle 1"/>
          <p:cNvSpPr>
            <a:spLocks noChangeArrowheads="1"/>
          </p:cNvSpPr>
          <p:nvPr/>
        </p:nvSpPr>
        <p:spPr bwMode="auto">
          <a:xfrm>
            <a:off x="395536" y="1434353"/>
            <a:ext cx="5256584" cy="2862322"/>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82550" marR="0" lvl="0" algn="l" defTabSz="914400" rtl="0" eaLnBrk="1" fontAlgn="base" latinLnBrk="0" hangingPunct="1">
              <a:lnSpc>
                <a:spcPct val="100000"/>
              </a:lnSpc>
              <a:spcBef>
                <a:spcPct val="0"/>
              </a:spcBef>
              <a:spcAft>
                <a:spcPct val="0"/>
              </a:spcAft>
              <a:buClrTx/>
              <a:buSzPct val="140000"/>
              <a:buBlip>
                <a:blip r:embed="rId4"/>
              </a:buBlip>
              <a:tabLst>
                <a:tab pos="0" algn="l"/>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Monitoreo y acompañamiento del facilitador del AEP, Estructura Educativa Comunitaria y la Sec. de Educación.</a:t>
            </a:r>
          </a:p>
          <a:p>
            <a:pPr marL="82550" marR="0" lvl="0" algn="l" defTabSz="914400" rtl="0" eaLnBrk="1" fontAlgn="base" latinLnBrk="0" hangingPunct="1">
              <a:lnSpc>
                <a:spcPct val="100000"/>
              </a:lnSpc>
              <a:spcBef>
                <a:spcPct val="0"/>
              </a:spcBef>
              <a:spcAft>
                <a:spcPct val="0"/>
              </a:spcAft>
              <a:buClrTx/>
              <a:buSzPct val="140000"/>
              <a:tabLst>
                <a:tab pos="0" algn="l"/>
              </a:tabLst>
            </a:pP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a:p>
            <a:pPr marL="82550" marR="0" lvl="0" algn="l" defTabSz="914400" rtl="0" eaLnBrk="0" fontAlgn="base" latinLnBrk="0" hangingPunct="0">
              <a:lnSpc>
                <a:spcPct val="100000"/>
              </a:lnSpc>
              <a:spcBef>
                <a:spcPct val="0"/>
              </a:spcBef>
              <a:spcAft>
                <a:spcPct val="0"/>
              </a:spcAft>
              <a:buClrTx/>
              <a:buSzPct val="140000"/>
              <a:buBlip>
                <a:blip r:embed="rId4"/>
              </a:buBlip>
              <a:tabLst>
                <a:tab pos="0" algn="l"/>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Seguimiento de los Maestros Guías a los Tutores para identificar necesidades de reforzamiento de las y los compañeros de estudio.</a:t>
            </a:r>
          </a:p>
          <a:p>
            <a:pPr marL="82550" marR="0" lvl="0" algn="l" defTabSz="914400" rtl="0" eaLnBrk="0" fontAlgn="base" latinLnBrk="0" hangingPunct="0">
              <a:lnSpc>
                <a:spcPct val="100000"/>
              </a:lnSpc>
              <a:spcBef>
                <a:spcPct val="0"/>
              </a:spcBef>
              <a:spcAft>
                <a:spcPct val="0"/>
              </a:spcAft>
              <a:buClrTx/>
              <a:buSzPct val="140000"/>
              <a:tabLst>
                <a:tab pos="0" algn="l"/>
              </a:tabLst>
            </a:pPr>
            <a:endParaRPr kumimoji="0" lang="es-ES" b="0" i="0" u="none" strike="noStrike" cap="none" normalizeH="0" baseline="0" dirty="0" smtClean="0">
              <a:ln>
                <a:noFill/>
              </a:ln>
              <a:solidFill>
                <a:schemeClr val="tx1"/>
              </a:solidFill>
              <a:effectLst/>
              <a:latin typeface="Times New Roman" pitchFamily="18" charset="0"/>
              <a:cs typeface="Times New Roman" pitchFamily="18" charset="0"/>
            </a:endParaRPr>
          </a:p>
          <a:p>
            <a:pPr marL="82550" marR="0" lvl="0" algn="l" defTabSz="914400" rtl="0" eaLnBrk="0" fontAlgn="base" latinLnBrk="0" hangingPunct="0">
              <a:lnSpc>
                <a:spcPct val="100000"/>
              </a:lnSpc>
              <a:spcBef>
                <a:spcPct val="0"/>
              </a:spcBef>
              <a:spcAft>
                <a:spcPct val="0"/>
              </a:spcAft>
              <a:buClrTx/>
              <a:buSzPct val="140000"/>
              <a:buBlip>
                <a:blip r:embed="rId4"/>
              </a:buBlip>
              <a:tabLst>
                <a:tab pos="0" algn="l"/>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Reuniones trimestrales como mínimo para verificar logros y limitantes.</a:t>
            </a:r>
            <a:r>
              <a:rPr kumimoji="0" lang="es-ES" b="0" i="0" u="none" strike="noStrike" cap="none" normalizeH="0" baseline="0" dirty="0" smtClean="0">
                <a:ln>
                  <a:noFill/>
                </a:ln>
                <a:solidFill>
                  <a:schemeClr val="tx1"/>
                </a:solidFill>
                <a:effectLst/>
                <a:latin typeface="Times New Roman" pitchFamily="18" charset="0"/>
                <a:cs typeface="Times New Roman" pitchFamily="18" charset="0"/>
              </a:rPr>
              <a:t> </a:t>
            </a:r>
          </a:p>
        </p:txBody>
      </p:sp>
      <p:pic>
        <p:nvPicPr>
          <p:cNvPr id="7" name="6 Imagen" descr="32728800.gif"/>
          <p:cNvPicPr>
            <a:picLocks noChangeAspect="1"/>
          </p:cNvPicPr>
          <p:nvPr/>
        </p:nvPicPr>
        <p:blipFill>
          <a:blip r:embed="rId5" cstate="print"/>
          <a:stretch>
            <a:fillRect/>
          </a:stretch>
        </p:blipFill>
        <p:spPr>
          <a:xfrm>
            <a:off x="5220072" y="1484784"/>
            <a:ext cx="2857500" cy="4076700"/>
          </a:xfrm>
          <a:prstGeom prst="rect">
            <a:avLst/>
          </a:prstGeom>
        </p:spPr>
      </p:pic>
      <p:sp>
        <p:nvSpPr>
          <p:cNvPr id="8" name="7 Rectángulo"/>
          <p:cNvSpPr/>
          <p:nvPr/>
        </p:nvSpPr>
        <p:spPr>
          <a:xfrm>
            <a:off x="1619672" y="5733256"/>
            <a:ext cx="2641942" cy="369332"/>
          </a:xfrm>
          <a:prstGeom prst="rect">
            <a:avLst/>
          </a:prstGeom>
        </p:spPr>
        <p:txBody>
          <a:bodyPr wrap="none">
            <a:spAutoFit/>
          </a:bodyPr>
          <a:lstStyle/>
          <a:p>
            <a:pPr marL="82550" lvl="0" eaLnBrk="0" fontAlgn="base" hangingPunct="0">
              <a:spcBef>
                <a:spcPct val="0"/>
              </a:spcBef>
              <a:spcAft>
                <a:spcPct val="0"/>
              </a:spcAft>
              <a:buSzPct val="140000"/>
              <a:buBlip>
                <a:blip r:embed="rId4"/>
              </a:buBlip>
              <a:tabLst>
                <a:tab pos="0" algn="l"/>
              </a:tabLst>
            </a:pPr>
            <a:r>
              <a:rPr lang="es-ES" dirty="0" smtClean="0">
                <a:latin typeface="Times New Roman" pitchFamily="18" charset="0"/>
                <a:cs typeface="Times New Roman" pitchFamily="18" charset="0"/>
                <a:hlinkClick r:id="rId6" action="ppaction://hlinkfile"/>
              </a:rPr>
              <a:t>fichas\ETAPA IV.docx</a:t>
            </a:r>
            <a:endParaRPr lang="es-E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63688" y="1844824"/>
            <a:ext cx="6552728" cy="1656184"/>
          </a:xfrm>
        </p:spPr>
        <p:txBody>
          <a:bodyPr>
            <a:normAutofit/>
          </a:bodyPr>
          <a:lstStyle/>
          <a:p>
            <a:pPr marL="342900" lvl="1" indent="-342900" algn="ctr">
              <a:buNone/>
            </a:pPr>
            <a:r>
              <a:rPr lang="es-HN" sz="3600" b="1" dirty="0" smtClean="0">
                <a:solidFill>
                  <a:schemeClr val="accent6">
                    <a:lumMod val="75000"/>
                  </a:schemeClr>
                </a:solidFill>
                <a:latin typeface="Comic Sans MS" pitchFamily="66" charset="0"/>
              </a:rPr>
              <a:t>V Etapa: Reflexión y</a:t>
            </a:r>
          </a:p>
          <a:p>
            <a:pPr marL="342900" lvl="1" indent="-342900" algn="ctr">
              <a:buNone/>
            </a:pPr>
            <a:r>
              <a:rPr lang="es-HN" sz="3600" b="1" dirty="0" smtClean="0">
                <a:solidFill>
                  <a:schemeClr val="accent6">
                    <a:lumMod val="75000"/>
                  </a:schemeClr>
                </a:solidFill>
                <a:latin typeface="Comic Sans MS" pitchFamily="66" charset="0"/>
              </a:rPr>
              <a:t> Evaluación</a:t>
            </a:r>
            <a:endParaRPr lang="es-ES" sz="3600" b="1" i="1" dirty="0" smtClean="0">
              <a:solidFill>
                <a:schemeClr val="accent6">
                  <a:lumMod val="75000"/>
                </a:schemeClr>
              </a:solidFill>
              <a:latin typeface="Comic Sans MS" pitchFamily="66" charset="0"/>
            </a:endParaRPr>
          </a:p>
          <a:p>
            <a:pPr>
              <a:buNone/>
            </a:pPr>
            <a:endParaRPr lang="es-ES" sz="1800" dirty="0">
              <a:latin typeface="Times New Roman" pitchFamily="18" charset="0"/>
              <a:cs typeface="Times New Roman" pitchFamily="18" charset="0"/>
            </a:endParaRPr>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Imagen 3"/>
          <p:cNvPicPr>
            <a:picLocks noChangeAspect="1"/>
          </p:cNvPicPr>
          <p:nvPr/>
        </p:nvPicPr>
        <p:blipFill>
          <a:blip r:embed="rId2"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6" name="5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7" name="6 Igual que"/>
          <p:cNvSpPr/>
          <p:nvPr/>
        </p:nvSpPr>
        <p:spPr>
          <a:xfrm rot="5400000">
            <a:off x="-3218048" y="3766728"/>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8" name="7 Imagen" descr="thX36LAMSG.jpg"/>
          <p:cNvPicPr>
            <a:picLocks noChangeAspect="1"/>
          </p:cNvPicPr>
          <p:nvPr/>
        </p:nvPicPr>
        <p:blipFill>
          <a:blip r:embed="rId4" cstate="print"/>
          <a:stretch>
            <a:fillRect/>
          </a:stretch>
        </p:blipFill>
        <p:spPr>
          <a:xfrm>
            <a:off x="3707904" y="3861048"/>
            <a:ext cx="3810000" cy="2209800"/>
          </a:xfrm>
          <a:prstGeom prst="rect">
            <a:avLst/>
          </a:prstGeom>
        </p:spPr>
      </p:pic>
      <p:pic>
        <p:nvPicPr>
          <p:cNvPr id="9" name="8 Imagen" descr="profesor-01.gif"/>
          <p:cNvPicPr>
            <a:picLocks noChangeAspect="1"/>
          </p:cNvPicPr>
          <p:nvPr/>
        </p:nvPicPr>
        <p:blipFill>
          <a:blip r:embed="rId5" cstate="print"/>
          <a:stretch>
            <a:fillRect/>
          </a:stretch>
        </p:blipFill>
        <p:spPr>
          <a:xfrm>
            <a:off x="899592" y="2708920"/>
            <a:ext cx="2228850" cy="3352800"/>
          </a:xfrm>
          <a:prstGeom prst="rect">
            <a:avLst/>
          </a:prstGeom>
        </p:spPr>
      </p:pic>
      <p:sp>
        <p:nvSpPr>
          <p:cNvPr id="10" name="9 CuadroTexto"/>
          <p:cNvSpPr txBox="1"/>
          <p:nvPr/>
        </p:nvSpPr>
        <p:spPr>
          <a:xfrm>
            <a:off x="611560" y="662716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1412776"/>
            <a:ext cx="4104456" cy="2862322"/>
          </a:xfrm>
          <a:prstGeom prst="rect">
            <a:avLst/>
          </a:prstGeom>
        </p:spPr>
        <p:txBody>
          <a:bodyPr wrap="square">
            <a:spAutoFit/>
          </a:bodyPr>
          <a:lstStyle/>
          <a:p>
            <a:r>
              <a:rPr lang="es-MX" dirty="0" smtClean="0">
                <a:solidFill>
                  <a:srgbClr val="FF6600"/>
                </a:solidFill>
                <a:latin typeface="Comic Sans MS" pitchFamily="66" charset="0"/>
              </a:rPr>
              <a:t/>
            </a:r>
            <a:br>
              <a:rPr lang="es-MX" dirty="0" smtClean="0">
                <a:solidFill>
                  <a:srgbClr val="FF6600"/>
                </a:solidFill>
                <a:latin typeface="Comic Sans MS" pitchFamily="66" charset="0"/>
              </a:rPr>
            </a:br>
            <a:r>
              <a:rPr lang="es-MX" dirty="0" smtClean="0">
                <a:latin typeface="Times New Roman" pitchFamily="18" charset="0"/>
                <a:cs typeface="Times New Roman" pitchFamily="18" charset="0"/>
              </a:rPr>
              <a:t>1. Mejorar el rendimiento académico de niñas y niños que presentan dificultades en las materias de español y matemáticas,</a:t>
            </a:r>
            <a:r>
              <a:rPr lang="es-ES" dirty="0" smtClean="0">
                <a:latin typeface="Times New Roman" pitchFamily="18" charset="0"/>
                <a:cs typeface="Times New Roman" pitchFamily="18" charset="0"/>
              </a:rPr>
              <a:t> de los tres primeros grados. </a:t>
            </a:r>
          </a:p>
          <a:p>
            <a:endParaRPr lang="es-ES" dirty="0">
              <a:latin typeface="Times New Roman" pitchFamily="18" charset="0"/>
              <a:cs typeface="Times New Roman" pitchFamily="18" charset="0"/>
            </a:endParaRPr>
          </a:p>
          <a:p>
            <a:r>
              <a:rPr lang="es-ES" dirty="0" smtClean="0">
                <a:latin typeface="Times New Roman" pitchFamily="18" charset="0"/>
                <a:cs typeface="Times New Roman" pitchFamily="18" charset="0"/>
              </a:rPr>
              <a:t> 2. Establecer una interacción afectiva y de amistad, vinculado a la práctica de valores, sobretodo el de la solidaridad.  </a:t>
            </a:r>
            <a:r>
              <a:rPr lang="es-ES" dirty="0" smtClean="0"/>
              <a:t/>
            </a:r>
            <a:br>
              <a:rPr lang="es-ES" dirty="0" smtClean="0"/>
            </a:br>
            <a:endParaRPr lang="es-ES" dirty="0"/>
          </a:p>
        </p:txBody>
      </p:sp>
      <p:sp>
        <p:nvSpPr>
          <p:cNvPr id="5" name="4 Rectángulo"/>
          <p:cNvSpPr/>
          <p:nvPr/>
        </p:nvSpPr>
        <p:spPr>
          <a:xfrm>
            <a:off x="611560" y="1052736"/>
            <a:ext cx="4896544" cy="369332"/>
          </a:xfrm>
          <a:prstGeom prst="rect">
            <a:avLst/>
          </a:prstGeom>
        </p:spPr>
        <p:txBody>
          <a:bodyPr wrap="square">
            <a:spAutoFit/>
          </a:bodyPr>
          <a:lstStyle/>
          <a:p>
            <a:r>
              <a:rPr lang="es-ES" b="1" dirty="0" smtClean="0">
                <a:solidFill>
                  <a:srgbClr val="FF6600"/>
                </a:solidFill>
                <a:latin typeface="Comic Sans MS" pitchFamily="66" charset="0"/>
              </a:rPr>
              <a:t>Objetivos Específicos</a:t>
            </a:r>
            <a:endParaRPr lang="es-ES" dirty="0"/>
          </a:p>
        </p:txBody>
      </p:sp>
      <p:pic>
        <p:nvPicPr>
          <p:cNvPr id="6" name="5 Imagen" descr="aaaaa.gif"/>
          <p:cNvPicPr>
            <a:picLocks noChangeAspect="1"/>
          </p:cNvPicPr>
          <p:nvPr/>
        </p:nvPicPr>
        <p:blipFill>
          <a:blip r:embed="rId2" cstate="print"/>
          <a:stretch>
            <a:fillRect/>
          </a:stretch>
        </p:blipFill>
        <p:spPr>
          <a:xfrm>
            <a:off x="1384224" y="4293096"/>
            <a:ext cx="1648140" cy="1512168"/>
          </a:xfrm>
          <a:prstGeom prst="rect">
            <a:avLst/>
          </a:prstGeom>
        </p:spPr>
      </p:pic>
      <p:sp>
        <p:nvSpPr>
          <p:cNvPr id="7" name="6 Rectángulo"/>
          <p:cNvSpPr/>
          <p:nvPr/>
        </p:nvSpPr>
        <p:spPr>
          <a:xfrm>
            <a:off x="4427984" y="1340768"/>
            <a:ext cx="4014192" cy="3970318"/>
          </a:xfrm>
          <a:prstGeom prst="rect">
            <a:avLst/>
          </a:prstGeom>
        </p:spPr>
        <p:txBody>
          <a:bodyPr wrap="square">
            <a:spAutoFit/>
          </a:bodyPr>
          <a:lstStyle/>
          <a:p>
            <a:r>
              <a:rPr lang="es-ES" dirty="0" smtClean="0"/>
              <a:t/>
            </a:r>
            <a:br>
              <a:rPr lang="es-ES" dirty="0" smtClean="0"/>
            </a:br>
            <a:r>
              <a:rPr lang="es-ES" dirty="0" smtClean="0"/>
              <a:t>3</a:t>
            </a:r>
            <a:r>
              <a:rPr lang="es-ES" dirty="0" smtClean="0">
                <a:latin typeface="Times New Roman" pitchFamily="18" charset="0"/>
                <a:cs typeface="Times New Roman" pitchFamily="18" charset="0"/>
              </a:rPr>
              <a:t>. Promover en la niñez, el desarrollo de algunas competencias para la vida, como razonamiento critico, manejo de emociones, comunicación, desarrollo de relaciones positivas (empatía) y desarrollo de responsabilidad por el bien colectivo.  </a:t>
            </a:r>
            <a:r>
              <a:rPr lang="es-MX" dirty="0" smtClean="0">
                <a:latin typeface="Times New Roman" pitchFamily="18" charset="0"/>
                <a:cs typeface="Times New Roman" pitchFamily="18" charset="0"/>
              </a:rPr>
              <a:t/>
            </a:r>
            <a:br>
              <a:rPr lang="es-MX" dirty="0" smtClean="0">
                <a:latin typeface="Times New Roman" pitchFamily="18" charset="0"/>
                <a:cs typeface="Times New Roman" pitchFamily="18" charset="0"/>
              </a:rPr>
            </a:br>
            <a:r>
              <a:rPr lang="es-MX" dirty="0" smtClean="0">
                <a:latin typeface="Times New Roman" pitchFamily="18" charset="0"/>
                <a:cs typeface="Times New Roman" pitchFamily="18" charset="0"/>
              </a:rPr>
              <a:t/>
            </a:r>
            <a:br>
              <a:rPr lang="es-MX" dirty="0" smtClean="0">
                <a:latin typeface="Times New Roman" pitchFamily="18" charset="0"/>
                <a:cs typeface="Times New Roman" pitchFamily="18" charset="0"/>
              </a:rPr>
            </a:br>
            <a:r>
              <a:rPr lang="es-MX" dirty="0" smtClean="0">
                <a:latin typeface="Times New Roman" pitchFamily="18" charset="0"/>
                <a:cs typeface="Times New Roman" pitchFamily="18" charset="0"/>
              </a:rPr>
              <a:t>4. Fortalecer la participación de la niñez mediante la generación de espacios que les permitan realizar acciones y planes educativos, generando bases de liderazgo infantil con compromiso social</a:t>
            </a:r>
            <a:r>
              <a:rPr lang="es-MX" dirty="0" smtClean="0"/>
              <a:t>.</a:t>
            </a:r>
            <a:endParaRPr lang="es-ES" dirty="0"/>
          </a:p>
        </p:txBody>
      </p:sp>
      <p:pic>
        <p:nvPicPr>
          <p:cNvPr id="8" name="7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444208" y="260648"/>
            <a:ext cx="2463552" cy="792088"/>
          </a:xfrm>
          <a:prstGeom prst="rect">
            <a:avLst/>
          </a:prstGeom>
          <a:noFill/>
          <a:ln w="9525">
            <a:noFill/>
            <a:miter lim="800000"/>
            <a:headEnd/>
            <a:tailEnd/>
          </a:ln>
        </p:spPr>
      </p:pic>
      <p:pic>
        <p:nvPicPr>
          <p:cNvPr id="9"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660232" y="6217369"/>
            <a:ext cx="2339753" cy="497958"/>
          </a:xfrm>
          <a:prstGeom prst="rect">
            <a:avLst/>
          </a:prstGeom>
        </p:spPr>
      </p:pic>
      <p:sp>
        <p:nvSpPr>
          <p:cNvPr id="10" name="9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11" name="10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132856"/>
            <a:ext cx="8291264" cy="3268960"/>
          </a:xfrm>
        </p:spPr>
        <p:txBody>
          <a:bodyPr>
            <a:normAutofit/>
          </a:bodyPr>
          <a:lstStyle/>
          <a:p>
            <a:pPr marL="0" indent="12700">
              <a:buNone/>
            </a:pPr>
            <a:r>
              <a:rPr lang="es-ES" sz="1800" dirty="0" smtClean="0">
                <a:latin typeface="Times New Roman" pitchFamily="18" charset="0"/>
                <a:cs typeface="Times New Roman" pitchFamily="18" charset="0"/>
              </a:rPr>
              <a:t>La reflexión de medio año es una acción que permite analizar que se está haciendo bien y que se debe mejorar o dejar de hacer durante el periodo escolar.</a:t>
            </a:r>
          </a:p>
          <a:p>
            <a:pPr marL="0" indent="12700">
              <a:buNone/>
            </a:pPr>
            <a:r>
              <a:rPr lang="es-ES" sz="1800" dirty="0" smtClean="0">
                <a:latin typeface="Times New Roman" pitchFamily="18" charset="0"/>
                <a:cs typeface="Times New Roman" pitchFamily="18" charset="0"/>
              </a:rPr>
              <a:t> </a:t>
            </a:r>
          </a:p>
          <a:p>
            <a:pPr marL="0" indent="12700">
              <a:buNone/>
            </a:pPr>
            <a:r>
              <a:rPr lang="es-ES" sz="1800" dirty="0" smtClean="0">
                <a:latin typeface="Times New Roman" pitchFamily="18" charset="0"/>
                <a:cs typeface="Times New Roman" pitchFamily="18" charset="0"/>
              </a:rPr>
              <a:t>Ambas acciones se deben hacer con todos los actores, incluyendo a los niños. La Evaluación se realiza en base a logros y alcances en relación a objetivos y planes programados anualmente en cada centro educativo. Por eso es importante ir documentando los avances en los monitoreos periódicos.</a:t>
            </a:r>
          </a:p>
          <a:p>
            <a:pPr marL="0" indent="12700">
              <a:buNone/>
            </a:pPr>
            <a:r>
              <a:rPr lang="es-ES" sz="1800" dirty="0" smtClean="0">
                <a:latin typeface="Times New Roman" pitchFamily="18" charset="0"/>
                <a:cs typeface="Times New Roman" pitchFamily="18" charset="0"/>
              </a:rPr>
              <a:t>El Facilitador tiene que consolidar la información de todos los centros para poder evaluar sus logros trazados como AEP.</a:t>
            </a:r>
          </a:p>
          <a:p>
            <a:pPr>
              <a:buNone/>
            </a:pPr>
            <a:endParaRPr lang="es-ES" sz="1800"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7" name="6 Rectángulo"/>
          <p:cNvSpPr/>
          <p:nvPr/>
        </p:nvSpPr>
        <p:spPr>
          <a:xfrm>
            <a:off x="2267744" y="1052736"/>
            <a:ext cx="4572000" cy="830997"/>
          </a:xfrm>
          <a:prstGeom prst="rect">
            <a:avLst/>
          </a:prstGeom>
        </p:spPr>
        <p:txBody>
          <a:bodyPr>
            <a:spAutoFit/>
          </a:bodyPr>
          <a:lstStyle/>
          <a:p>
            <a:pPr marL="342900" lvl="1" indent="-342900" algn="ctr">
              <a:buNone/>
            </a:pPr>
            <a:r>
              <a:rPr lang="es-HN" sz="2400" b="1" dirty="0" smtClean="0">
                <a:solidFill>
                  <a:schemeClr val="accent6">
                    <a:lumMod val="75000"/>
                  </a:schemeClr>
                </a:solidFill>
                <a:latin typeface="Comic Sans MS" pitchFamily="66" charset="0"/>
              </a:rPr>
              <a:t>V Etapa: Reflexión y</a:t>
            </a:r>
          </a:p>
          <a:p>
            <a:pPr marL="342900" lvl="1" indent="-342900" algn="ctr">
              <a:buNone/>
            </a:pPr>
            <a:r>
              <a:rPr lang="es-HN" sz="2400" b="1" dirty="0" smtClean="0">
                <a:solidFill>
                  <a:schemeClr val="accent6">
                    <a:lumMod val="75000"/>
                  </a:schemeClr>
                </a:solidFill>
                <a:latin typeface="Comic Sans MS" pitchFamily="66" charset="0"/>
              </a:rPr>
              <a:t> Evaluación</a:t>
            </a:r>
            <a:endParaRPr lang="es-ES" sz="2400" b="1" i="1" dirty="0" smtClean="0">
              <a:solidFill>
                <a:schemeClr val="accent6">
                  <a:lumMod val="75000"/>
                </a:schemeClr>
              </a:solidFill>
              <a:latin typeface="Comic Sans MS" pitchFamily="66" charset="0"/>
            </a:endParaRPr>
          </a:p>
        </p:txBody>
      </p:sp>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143000"/>
          </a:xfrm>
        </p:spPr>
        <p:txBody>
          <a:bodyPr/>
          <a:lstStyle/>
          <a:p>
            <a:r>
              <a:rPr lang="es-ES" sz="2800" b="1" dirty="0" smtClean="0">
                <a:solidFill>
                  <a:srgbClr val="FF0000"/>
                </a:solidFill>
                <a:latin typeface="Comic Sans MS" pitchFamily="66" charset="0"/>
              </a:rPr>
              <a:t>Pasos</a:t>
            </a:r>
            <a:r>
              <a:rPr lang="es-ES" dirty="0" smtClean="0"/>
              <a:t> </a:t>
            </a:r>
            <a:endParaRPr lang="es-ES" dirty="0"/>
          </a:p>
        </p:txBody>
      </p:sp>
      <p:sp>
        <p:nvSpPr>
          <p:cNvPr id="3" name="2 Marcador de contenido"/>
          <p:cNvSpPr>
            <a:spLocks noGrp="1"/>
          </p:cNvSpPr>
          <p:nvPr>
            <p:ph idx="1"/>
          </p:nvPr>
        </p:nvSpPr>
        <p:spPr/>
        <p:txBody>
          <a:bodyPr>
            <a:normAutofit/>
          </a:bodyPr>
          <a:lstStyle/>
          <a:p>
            <a:pPr lvl="0">
              <a:buFont typeface="+mj-lt"/>
              <a:buAutoNum type="arabicPeriod"/>
            </a:pPr>
            <a:r>
              <a:rPr lang="es-ES" sz="1800" dirty="0" smtClean="0">
                <a:latin typeface="Times New Roman" pitchFamily="18" charset="0"/>
                <a:cs typeface="Times New Roman" pitchFamily="18" charset="0"/>
              </a:rPr>
              <a:t>Documentación de todo el proceso, por el Facilitador y Comité Educativo</a:t>
            </a:r>
          </a:p>
          <a:p>
            <a:pPr lvl="0">
              <a:buFont typeface="+mj-lt"/>
              <a:buAutoNum type="arabicPeriod"/>
            </a:pPr>
            <a:r>
              <a:rPr lang="es-ES" sz="1800" dirty="0" smtClean="0">
                <a:latin typeface="Times New Roman" pitchFamily="18" charset="0"/>
                <a:cs typeface="Times New Roman" pitchFamily="18" charset="0"/>
              </a:rPr>
              <a:t>Comunitario para poder realizar la evaluación anual</a:t>
            </a:r>
          </a:p>
          <a:p>
            <a:pPr lvl="0">
              <a:buFont typeface="+mj-lt"/>
              <a:buAutoNum type="arabicPeriod"/>
            </a:pPr>
            <a:r>
              <a:rPr lang="es-ES" sz="1800" dirty="0" smtClean="0">
                <a:latin typeface="Times New Roman" pitchFamily="18" charset="0"/>
                <a:cs typeface="Times New Roman" pitchFamily="18" charset="0"/>
              </a:rPr>
              <a:t>Reflexión sobre Resultados, factores Facilitantes y Limitantes, Lecciones Aprendidas del proyecto</a:t>
            </a:r>
          </a:p>
          <a:p>
            <a:pPr lvl="0">
              <a:buFont typeface="+mj-lt"/>
              <a:buAutoNum type="arabicPeriod"/>
            </a:pPr>
            <a:r>
              <a:rPr lang="es-ES" sz="1800" dirty="0" smtClean="0">
                <a:latin typeface="Times New Roman" pitchFamily="18" charset="0"/>
                <a:cs typeface="Times New Roman" pitchFamily="18" charset="0"/>
              </a:rPr>
              <a:t>Elaboración del Informe final del año escolar</a:t>
            </a:r>
          </a:p>
          <a:p>
            <a:pPr lvl="0">
              <a:buFont typeface="+mj-lt"/>
              <a:buAutoNum type="arabicPeriod"/>
            </a:pPr>
            <a:r>
              <a:rPr lang="es-ES" sz="1800" dirty="0" smtClean="0">
                <a:latin typeface="Times New Roman" pitchFamily="18" charset="0"/>
                <a:cs typeface="Times New Roman" pitchFamily="18" charset="0"/>
              </a:rPr>
              <a:t>Clausura del año escolar, enfocándose en logros obtenidos en base a</a:t>
            </a:r>
          </a:p>
          <a:p>
            <a:pPr lvl="0">
              <a:buFont typeface="+mj-lt"/>
              <a:buAutoNum type="arabicPeriod"/>
            </a:pPr>
            <a:r>
              <a:rPr lang="es-ES" sz="1800" dirty="0" smtClean="0">
                <a:latin typeface="Times New Roman" pitchFamily="18" charset="0"/>
                <a:cs typeface="Times New Roman" pitchFamily="18" charset="0"/>
              </a:rPr>
              <a:t>Participación solidaria de la niñez.</a:t>
            </a:r>
          </a:p>
          <a:p>
            <a:pPr lvl="0">
              <a:buFont typeface="+mj-lt"/>
              <a:buAutoNum type="arabicPeriod"/>
            </a:pPr>
            <a:endParaRPr lang="es-ES" sz="1800" dirty="0" smtClean="0">
              <a:latin typeface="Times New Roman" pitchFamily="18" charset="0"/>
              <a:cs typeface="Times New Roman" pitchFamily="18" charset="0"/>
            </a:endParaRPr>
          </a:p>
          <a:p>
            <a:pPr lvl="0">
              <a:buBlip>
                <a:blip r:embed="rId2"/>
              </a:buBlip>
            </a:pPr>
            <a:r>
              <a:rPr lang="es-ES" sz="1800" dirty="0" smtClean="0">
                <a:latin typeface="Times New Roman" pitchFamily="18" charset="0"/>
                <a:cs typeface="Times New Roman" pitchFamily="18" charset="0"/>
                <a:hlinkClick r:id="rId3" action="ppaction://hlinkfile"/>
              </a:rPr>
              <a:t>fichas\ETAPA V.docx</a:t>
            </a:r>
            <a:endParaRPr lang="es-ES" sz="1800" dirty="0" smtClean="0">
              <a:latin typeface="Times New Roman" pitchFamily="18" charset="0"/>
              <a:cs typeface="Times New Roman" pitchFamily="18" charset="0"/>
            </a:endParaRPr>
          </a:p>
          <a:p>
            <a:pPr lvl="0">
              <a:buNone/>
            </a:pPr>
            <a:endParaRPr lang="es-ES" sz="1800" dirty="0" smtClean="0">
              <a:latin typeface="Times New Roman" pitchFamily="18" charset="0"/>
              <a:cs typeface="Times New Roman" pitchFamily="18" charset="0"/>
            </a:endParaRPr>
          </a:p>
          <a:p>
            <a:pPr>
              <a:buNone/>
            </a:pPr>
            <a:r>
              <a:rPr lang="es-ES" sz="1800" dirty="0" smtClean="0"/>
              <a:t> </a:t>
            </a:r>
          </a:p>
          <a:p>
            <a:pPr>
              <a:buNone/>
            </a:pPr>
            <a:endParaRPr lang="es-ES" sz="1800"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4"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5"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7" name="6 Imagen" descr="conclusion%20pic.jpg"/>
          <p:cNvPicPr>
            <a:picLocks noChangeAspect="1"/>
          </p:cNvPicPr>
          <p:nvPr/>
        </p:nvPicPr>
        <p:blipFill>
          <a:blip r:embed="rId6" cstate="print"/>
          <a:stretch>
            <a:fillRect/>
          </a:stretch>
        </p:blipFill>
        <p:spPr>
          <a:xfrm>
            <a:off x="3707904" y="3861048"/>
            <a:ext cx="2127857" cy="2646040"/>
          </a:xfrm>
          <a:prstGeom prst="rect">
            <a:avLst/>
          </a:prstGeom>
        </p:spPr>
      </p:pic>
      <p:sp>
        <p:nvSpPr>
          <p:cNvPr id="8" name="7 CuadroTexto"/>
          <p:cNvSpPr txBox="1"/>
          <p:nvPr/>
        </p:nvSpPr>
        <p:spPr>
          <a:xfrm>
            <a:off x="179512" y="6453336"/>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217443"/>
          </a:xfrm>
        </p:spPr>
        <p:txBody>
          <a:bodyPr/>
          <a:lstStyle/>
          <a:p>
            <a:pPr algn="ctr">
              <a:buNone/>
            </a:pPr>
            <a:endParaRPr lang="es-MX" sz="2800" b="1" dirty="0" smtClean="0">
              <a:solidFill>
                <a:srgbClr val="FF6600"/>
              </a:solidFill>
              <a:latin typeface="Comic Sans MS" pitchFamily="66" charset="0"/>
            </a:endParaRPr>
          </a:p>
          <a:p>
            <a:pPr algn="ctr">
              <a:buNone/>
            </a:pPr>
            <a:endParaRPr lang="es-MX" sz="2800" b="1" dirty="0" smtClean="0">
              <a:solidFill>
                <a:srgbClr val="FF6600"/>
              </a:solidFill>
              <a:latin typeface="Comic Sans MS" pitchFamily="66" charset="0"/>
            </a:endParaRPr>
          </a:p>
          <a:p>
            <a:pPr algn="ctr">
              <a:buNone/>
            </a:pPr>
            <a:r>
              <a:rPr lang="es-MX" sz="2800" b="1" dirty="0" smtClean="0">
                <a:solidFill>
                  <a:srgbClr val="FF6600"/>
                </a:solidFill>
                <a:latin typeface="Comic Sans MS" pitchFamily="66" charset="0"/>
              </a:rPr>
              <a:t>¿Qué recursos necesito para implementar la Tutoría en mi AEP/Región?, ¿cuáles son los insumos Técnicos Pedagógicos?</a:t>
            </a:r>
            <a:endParaRPr lang="es-ES" sz="2800" b="1" dirty="0" smtClean="0">
              <a:solidFill>
                <a:srgbClr val="FF6600"/>
              </a:solidFill>
              <a:latin typeface="Comic Sans MS" pitchFamily="66" charset="0"/>
            </a:endParaRPr>
          </a:p>
          <a:p>
            <a:pPr>
              <a:buNone/>
            </a:pPr>
            <a:endParaRPr lang="es-ES" dirty="0"/>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lgn="ctr">
              <a:buNone/>
            </a:pPr>
            <a:r>
              <a:rPr lang="es-HN" sz="2800" b="1" dirty="0" smtClean="0">
                <a:latin typeface="Times New Roman" pitchFamily="18" charset="0"/>
                <a:cs typeface="Times New Roman" pitchFamily="18" charset="0"/>
              </a:rPr>
              <a:t>¿</a:t>
            </a:r>
            <a:r>
              <a:rPr lang="es-HN" sz="1800" b="1" dirty="0" smtClean="0">
                <a:latin typeface="Times New Roman" pitchFamily="18" charset="0"/>
                <a:cs typeface="Times New Roman" pitchFamily="18" charset="0"/>
              </a:rPr>
              <a:t>Qué necesitamos para realizar Tutoría? </a:t>
            </a:r>
          </a:p>
          <a:p>
            <a:pPr>
              <a:buNone/>
            </a:pPr>
            <a:r>
              <a:rPr lang="es-HN" sz="1800" b="1" dirty="0" smtClean="0">
                <a:latin typeface="Times New Roman" pitchFamily="18" charset="0"/>
                <a:cs typeface="Times New Roman" pitchFamily="18" charset="0"/>
              </a:rPr>
              <a:t/>
            </a:r>
            <a:br>
              <a:rPr lang="es-HN" sz="1800" b="1" dirty="0" smtClean="0">
                <a:latin typeface="Times New Roman" pitchFamily="18" charset="0"/>
                <a:cs typeface="Times New Roman" pitchFamily="18" charset="0"/>
              </a:rPr>
            </a:br>
            <a:r>
              <a:rPr lang="es-HN" sz="1800" b="1" dirty="0" smtClean="0">
                <a:latin typeface="Times New Roman" pitchFamily="18" charset="0"/>
                <a:cs typeface="Times New Roman" pitchFamily="18" charset="0"/>
              </a:rPr>
              <a:t>    - Kit del tutor </a:t>
            </a:r>
            <a:br>
              <a:rPr lang="es-HN" sz="1800" b="1" dirty="0" smtClean="0">
                <a:latin typeface="Times New Roman" pitchFamily="18" charset="0"/>
                <a:cs typeface="Times New Roman" pitchFamily="18" charset="0"/>
              </a:rPr>
            </a:br>
            <a:r>
              <a:rPr lang="es-HN" sz="1800" b="1" dirty="0" smtClean="0">
                <a:latin typeface="Times New Roman" pitchFamily="18" charset="0"/>
                <a:cs typeface="Times New Roman" pitchFamily="18" charset="0"/>
              </a:rPr>
              <a:t>    - Kit del Pupilo</a:t>
            </a:r>
            <a:br>
              <a:rPr lang="es-HN" sz="1800" b="1" dirty="0" smtClean="0">
                <a:latin typeface="Times New Roman" pitchFamily="18" charset="0"/>
                <a:cs typeface="Times New Roman" pitchFamily="18" charset="0"/>
              </a:rPr>
            </a:br>
            <a:r>
              <a:rPr lang="es-HN" sz="1800" b="1" dirty="0" smtClean="0">
                <a:latin typeface="Times New Roman" pitchFamily="18" charset="0"/>
                <a:cs typeface="Times New Roman" pitchFamily="18" charset="0"/>
              </a:rPr>
              <a:t>    - Insumos de la medotodología</a:t>
            </a:r>
          </a:p>
          <a:p>
            <a:pPr>
              <a:buNone/>
            </a:pPr>
            <a:endParaRPr lang="es-HN" sz="1800" b="1" dirty="0" smtClean="0">
              <a:latin typeface="Times New Roman" pitchFamily="18" charset="0"/>
              <a:cs typeface="Times New Roman" pitchFamily="18" charset="0"/>
            </a:endParaRPr>
          </a:p>
          <a:p>
            <a:pPr>
              <a:buNone/>
            </a:pPr>
            <a:r>
              <a:rPr lang="es-HN" sz="1800" b="1" dirty="0" smtClean="0">
                <a:latin typeface="Times New Roman" pitchFamily="18" charset="0"/>
                <a:cs typeface="Times New Roman" pitchFamily="18" charset="0"/>
              </a:rPr>
              <a:t>	</a:t>
            </a:r>
            <a:r>
              <a:rPr lang="es-HN" sz="2000" b="1" dirty="0" smtClean="0">
                <a:latin typeface="Times New Roman" pitchFamily="18" charset="0"/>
                <a:cs typeface="Times New Roman" pitchFamily="18" charset="0"/>
              </a:rPr>
              <a:t> Uso de las Guías de Tutoría:</a:t>
            </a:r>
            <a:br>
              <a:rPr lang="es-HN" sz="2000" b="1" dirty="0" smtClean="0">
                <a:latin typeface="Times New Roman" pitchFamily="18" charset="0"/>
                <a:cs typeface="Times New Roman" pitchFamily="18" charset="0"/>
              </a:rPr>
            </a:br>
            <a:r>
              <a:rPr lang="es-HN" sz="2000" b="1" dirty="0" smtClean="0">
                <a:latin typeface="Times New Roman" pitchFamily="18" charset="0"/>
                <a:cs typeface="Times New Roman" pitchFamily="18" charset="0"/>
              </a:rPr>
              <a:t>    - Estructura de la guía (Lecciones, Sesiones, Pasos de una sesión)</a:t>
            </a:r>
            <a:r>
              <a:rPr lang="es-HN" sz="2000" dirty="0" smtClean="0">
                <a:latin typeface="Times New Roman" pitchFamily="18" charset="0"/>
                <a:cs typeface="Times New Roman" pitchFamily="18" charset="0"/>
              </a:rPr>
              <a:t> </a:t>
            </a:r>
            <a:endParaRPr lang="es-ES" sz="2000" dirty="0">
              <a:latin typeface="Times New Roman" pitchFamily="18" charset="0"/>
              <a:cs typeface="Times New Roman" pitchFamily="18" charset="0"/>
            </a:endParaRPr>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6" name="5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6712"/>
            <a:ext cx="8229600" cy="5289451"/>
          </a:xfrm>
        </p:spPr>
        <p:txBody>
          <a:bodyPr>
            <a:normAutofit fontScale="62500" lnSpcReduction="20000"/>
          </a:bodyPr>
          <a:lstStyle/>
          <a:p>
            <a:pPr lvl="2" algn="ctr">
              <a:lnSpc>
                <a:spcPct val="115000"/>
              </a:lnSpc>
              <a:spcBef>
                <a:spcPts val="1000"/>
              </a:spcBef>
              <a:buSzPts val="1400"/>
              <a:buNone/>
            </a:pPr>
            <a:r>
              <a:rPr lang="es-ES" sz="5100" b="1" dirty="0" smtClean="0">
                <a:solidFill>
                  <a:srgbClr val="4F81BD"/>
                </a:solidFill>
                <a:latin typeface="Comic Sans MS" pitchFamily="66" charset="0"/>
                <a:ea typeface="Times New Roman"/>
                <a:cs typeface="Times New Roman"/>
              </a:rPr>
              <a:t>Kit o paquete básico que debe tener la Tutora o el Tutor</a:t>
            </a:r>
          </a:p>
          <a:p>
            <a:pPr lvl="2" algn="ctr">
              <a:lnSpc>
                <a:spcPct val="115000"/>
              </a:lnSpc>
              <a:spcBef>
                <a:spcPts val="1000"/>
              </a:spcBef>
              <a:buSzPts val="1400"/>
              <a:buNone/>
            </a:pPr>
            <a:endParaRPr lang="es-ES" sz="1600" b="1" dirty="0" smtClean="0">
              <a:solidFill>
                <a:srgbClr val="4F81BD"/>
              </a:solidFill>
              <a:latin typeface="Cambria"/>
              <a:ea typeface="Times New Roman"/>
              <a:cs typeface="Times New Roman"/>
            </a:endParaRPr>
          </a:p>
          <a:p>
            <a:pPr algn="just">
              <a:lnSpc>
                <a:spcPct val="150000"/>
              </a:lnSpc>
              <a:spcAft>
                <a:spcPts val="0"/>
              </a:spcAft>
              <a:buNone/>
            </a:pPr>
            <a:r>
              <a:rPr lang="es-ES" dirty="0" smtClean="0">
                <a:solidFill>
                  <a:srgbClr val="000000"/>
                </a:solidFill>
                <a:latin typeface="Times New Roman" pitchFamily="18" charset="0"/>
                <a:ea typeface="Calibri"/>
                <a:cs typeface="Times New Roman" pitchFamily="18" charset="0"/>
              </a:rPr>
              <a:t>El material de apoyo para que realicen su rol es el siguiente: </a:t>
            </a:r>
          </a:p>
          <a:p>
            <a:pPr lvl="0" algn="just">
              <a:lnSpc>
                <a:spcPct val="150000"/>
              </a:lnSpc>
              <a:spcAft>
                <a:spcPts val="165"/>
              </a:spcAft>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1 pizarrita de formica (del tamaño de un cuaderno abierto de tamaño carta) </a:t>
            </a:r>
          </a:p>
          <a:p>
            <a:pPr lvl="0" algn="just">
              <a:lnSpc>
                <a:spcPct val="150000"/>
              </a:lnSpc>
              <a:spcAft>
                <a:spcPts val="165"/>
              </a:spcAft>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2 marcadores de pizarra (azul y rojo) </a:t>
            </a:r>
          </a:p>
          <a:p>
            <a:pPr lvl="0" algn="just">
              <a:lnSpc>
                <a:spcPct val="150000"/>
              </a:lnSpc>
              <a:spcAft>
                <a:spcPts val="165"/>
              </a:spcAft>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1 borrador de pizarra </a:t>
            </a:r>
          </a:p>
          <a:p>
            <a:pPr lvl="0" algn="just">
              <a:lnSpc>
                <a:spcPct val="150000"/>
              </a:lnSpc>
              <a:spcAft>
                <a:spcPts val="165"/>
              </a:spcAft>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Guías del Tutor de Español y Matemáticas </a:t>
            </a:r>
          </a:p>
          <a:p>
            <a:pPr lvl="0" algn="just">
              <a:lnSpc>
                <a:spcPct val="150000"/>
              </a:lnSpc>
              <a:spcAft>
                <a:spcPts val="165"/>
              </a:spcAft>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1 lápiz grafito y 1 sacapuntas </a:t>
            </a:r>
          </a:p>
          <a:p>
            <a:pPr lvl="0" algn="just">
              <a:lnSpc>
                <a:spcPct val="150000"/>
              </a:lnSpc>
              <a:spcAft>
                <a:spcPts val="165"/>
              </a:spcAft>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1 bolígrafo </a:t>
            </a:r>
          </a:p>
          <a:p>
            <a:pPr lvl="0" algn="just">
              <a:lnSpc>
                <a:spcPct val="150000"/>
              </a:lnSpc>
              <a:buClr>
                <a:srgbClr val="E36C0A"/>
              </a:buClr>
              <a:buSzPts val="1800"/>
              <a:buFont typeface="Wingdings"/>
              <a:buChar char="J"/>
            </a:pPr>
            <a:r>
              <a:rPr lang="es-ES" dirty="0" smtClean="0">
                <a:solidFill>
                  <a:srgbClr val="000000"/>
                </a:solidFill>
                <a:latin typeface="Times New Roman" pitchFamily="18" charset="0"/>
                <a:ea typeface="Calibri"/>
                <a:cs typeface="Times New Roman" pitchFamily="18" charset="0"/>
              </a:rPr>
              <a:t>1 cuaderno de espiral y 1 cuaderno de tareas (para que lleve sus controles) </a:t>
            </a:r>
          </a:p>
          <a:p>
            <a:pPr>
              <a:buNone/>
            </a:pPr>
            <a:endParaRPr lang="es-ES" sz="1800" dirty="0">
              <a:latin typeface="Times New Roman" pitchFamily="18" charset="0"/>
              <a:cs typeface="Times New Roman" pitchFamily="18" charset="0"/>
            </a:endParaRPr>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6" name="5 Imagen" descr="8a96333cd5c73421037ec3b9fa234d99.jpg"/>
          <p:cNvPicPr>
            <a:picLocks noChangeAspect="1"/>
          </p:cNvPicPr>
          <p:nvPr/>
        </p:nvPicPr>
        <p:blipFill>
          <a:blip r:embed="rId4" cstate="print"/>
          <a:stretch>
            <a:fillRect/>
          </a:stretch>
        </p:blipFill>
        <p:spPr>
          <a:xfrm>
            <a:off x="5292080" y="2996952"/>
            <a:ext cx="3070032" cy="2106042"/>
          </a:xfrm>
          <a:prstGeom prst="rect">
            <a:avLst/>
          </a:prstGeom>
        </p:spPr>
      </p:pic>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15168" t="15451" r="67842" b="13454"/>
          <a:stretch>
            <a:fillRect/>
          </a:stretch>
        </p:blipFill>
        <p:spPr bwMode="auto">
          <a:xfrm>
            <a:off x="2771800" y="620688"/>
            <a:ext cx="1872208" cy="5040560"/>
          </a:xfrm>
          <a:prstGeom prst="rect">
            <a:avLst/>
          </a:prstGeom>
          <a:noFill/>
          <a:ln w="9525">
            <a:noFill/>
            <a:miter lim="800000"/>
            <a:headEnd/>
            <a:tailEnd/>
          </a:ln>
        </p:spPr>
      </p:pic>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3"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8" name="7 CuadroTexto"/>
          <p:cNvSpPr txBox="1"/>
          <p:nvPr/>
        </p:nvSpPr>
        <p:spPr>
          <a:xfrm>
            <a:off x="251520" y="2060848"/>
            <a:ext cx="2304256"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2800" b="1" dirty="0" smtClean="0">
                <a:solidFill>
                  <a:srgbClr val="C00000"/>
                </a:solidFill>
                <a:latin typeface="Comic Sans MS" pitchFamily="66" charset="0"/>
              </a:rPr>
              <a:t>Guías de apoyo a Niñas y Niños Tutores </a:t>
            </a:r>
            <a:endParaRPr lang="es-ES" sz="2800" b="1" dirty="0">
              <a:solidFill>
                <a:srgbClr val="C00000"/>
              </a:solidFill>
              <a:latin typeface="Comic Sans MS" pitchFamily="66" charset="0"/>
            </a:endParaRPr>
          </a:p>
        </p:txBody>
      </p:sp>
      <p:pic>
        <p:nvPicPr>
          <p:cNvPr id="9" name="Picture 2"/>
          <p:cNvPicPr>
            <a:picLocks noChangeAspect="1" noChangeArrowheads="1"/>
          </p:cNvPicPr>
          <p:nvPr/>
        </p:nvPicPr>
        <p:blipFill>
          <a:blip r:embed="rId2" cstate="print"/>
          <a:srcRect l="41306" t="15451" r="40397" b="14500"/>
          <a:stretch>
            <a:fillRect/>
          </a:stretch>
        </p:blipFill>
        <p:spPr bwMode="auto">
          <a:xfrm>
            <a:off x="4644008" y="1268760"/>
            <a:ext cx="2016224" cy="4896544"/>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l="65484" t="15451" r="15566" b="13454"/>
          <a:stretch>
            <a:fillRect/>
          </a:stretch>
        </p:blipFill>
        <p:spPr bwMode="auto">
          <a:xfrm>
            <a:off x="6804248" y="1484784"/>
            <a:ext cx="2088232" cy="5112568"/>
          </a:xfrm>
          <a:prstGeom prst="rect">
            <a:avLst/>
          </a:prstGeom>
          <a:noFill/>
          <a:ln w="9525">
            <a:noFill/>
            <a:miter lim="800000"/>
            <a:headEnd/>
            <a:tailEnd/>
          </a:ln>
        </p:spPr>
      </p:pic>
      <p:sp>
        <p:nvSpPr>
          <p:cNvPr id="11" name="10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6" name="5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7"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8" name="7 Rectángulo"/>
          <p:cNvSpPr/>
          <p:nvPr/>
        </p:nvSpPr>
        <p:spPr>
          <a:xfrm>
            <a:off x="2123728" y="1052736"/>
            <a:ext cx="4572000" cy="830997"/>
          </a:xfrm>
          <a:prstGeom prst="rect">
            <a:avLst/>
          </a:prstGeom>
        </p:spPr>
        <p:txBody>
          <a:bodyPr>
            <a:spAutoFit/>
          </a:bodyPr>
          <a:lstStyle/>
          <a:p>
            <a:pPr algn="ctr"/>
            <a:r>
              <a:rPr lang="es-ES" sz="2400" b="1" dirty="0" smtClean="0">
                <a:solidFill>
                  <a:schemeClr val="accent6">
                    <a:lumMod val="50000"/>
                  </a:schemeClr>
                </a:solidFill>
                <a:latin typeface="Comic Sans MS" pitchFamily="66" charset="0"/>
              </a:rPr>
              <a:t>Uso de las Guías del Tutor</a:t>
            </a:r>
            <a:br>
              <a:rPr lang="es-ES" sz="2400" b="1" dirty="0" smtClean="0">
                <a:solidFill>
                  <a:schemeClr val="accent6">
                    <a:lumMod val="50000"/>
                  </a:schemeClr>
                </a:solidFill>
                <a:latin typeface="Comic Sans MS" pitchFamily="66" charset="0"/>
              </a:rPr>
            </a:br>
            <a:r>
              <a:rPr lang="es-ES" sz="2400" b="1" dirty="0" smtClean="0">
                <a:solidFill>
                  <a:schemeClr val="accent6">
                    <a:lumMod val="50000"/>
                  </a:schemeClr>
                </a:solidFill>
                <a:latin typeface="Comic Sans MS" pitchFamily="66" charset="0"/>
              </a:rPr>
              <a:t>   </a:t>
            </a:r>
            <a:r>
              <a:rPr lang="es-HN" sz="2400" b="1" dirty="0" smtClean="0">
                <a:solidFill>
                  <a:schemeClr val="accent6">
                    <a:lumMod val="50000"/>
                  </a:schemeClr>
                </a:solidFill>
                <a:latin typeface="Comic Sans MS" pitchFamily="66" charset="0"/>
              </a:rPr>
              <a:t>Estructura de la Guía:</a:t>
            </a:r>
            <a:endParaRPr lang="es-ES" sz="2400" dirty="0">
              <a:solidFill>
                <a:schemeClr val="accent6">
                  <a:lumMod val="50000"/>
                </a:schemeClr>
              </a:solidFill>
              <a:latin typeface="Comic Sans MS" pitchFamily="66" charset="0"/>
            </a:endParaRPr>
          </a:p>
        </p:txBody>
      </p:sp>
      <p:sp>
        <p:nvSpPr>
          <p:cNvPr id="9" name="Rectangle 5"/>
          <p:cNvSpPr>
            <a:spLocks noChangeArrowheads="1"/>
          </p:cNvSpPr>
          <p:nvPr/>
        </p:nvSpPr>
        <p:spPr bwMode="auto">
          <a:xfrm>
            <a:off x="755576" y="2060848"/>
            <a:ext cx="2735262" cy="576263"/>
          </a:xfrm>
          <a:prstGeom prst="rect">
            <a:avLst/>
          </a:prstGeom>
          <a:solidFill>
            <a:srgbClr val="FFCC00"/>
          </a:solidFill>
          <a:ln w="9525">
            <a:solidFill>
              <a:schemeClr val="tx1"/>
            </a:solidFill>
            <a:miter lim="800000"/>
            <a:headEnd/>
            <a:tailEnd/>
          </a:ln>
          <a:effectLst/>
        </p:spPr>
        <p:txBody>
          <a:bodyPr wrap="none" anchor="ctr"/>
          <a:lstStyle/>
          <a:p>
            <a:pPr algn="ctr"/>
            <a:r>
              <a:rPr lang="es-HN" sz="2400" b="1" dirty="0"/>
              <a:t>8 LECCIONES</a:t>
            </a:r>
            <a:endParaRPr lang="es-ES" sz="2400" b="1" dirty="0"/>
          </a:p>
        </p:txBody>
      </p:sp>
      <p:sp>
        <p:nvSpPr>
          <p:cNvPr id="10" name="Rectangle 6"/>
          <p:cNvSpPr>
            <a:spLocks noChangeArrowheads="1"/>
          </p:cNvSpPr>
          <p:nvPr/>
        </p:nvSpPr>
        <p:spPr bwMode="auto">
          <a:xfrm>
            <a:off x="3635896" y="2996952"/>
            <a:ext cx="2735262" cy="576262"/>
          </a:xfrm>
          <a:prstGeom prst="rect">
            <a:avLst/>
          </a:prstGeom>
          <a:solidFill>
            <a:srgbClr val="FFCCCC"/>
          </a:solidFill>
          <a:ln w="9525">
            <a:solidFill>
              <a:schemeClr val="tx1"/>
            </a:solidFill>
            <a:miter lim="800000"/>
            <a:headEnd/>
            <a:tailEnd/>
          </a:ln>
          <a:effectLst/>
        </p:spPr>
        <p:txBody>
          <a:bodyPr wrap="none" anchor="ctr"/>
          <a:lstStyle/>
          <a:p>
            <a:pPr algn="ctr"/>
            <a:r>
              <a:rPr lang="es-HN" sz="2400" b="1" dirty="0"/>
              <a:t>4 SESIONES </a:t>
            </a:r>
            <a:endParaRPr lang="es-ES" sz="2400" b="1" dirty="0"/>
          </a:p>
        </p:txBody>
      </p:sp>
      <p:sp>
        <p:nvSpPr>
          <p:cNvPr id="11" name="Rectangle 7"/>
          <p:cNvSpPr>
            <a:spLocks noChangeArrowheads="1"/>
          </p:cNvSpPr>
          <p:nvPr/>
        </p:nvSpPr>
        <p:spPr bwMode="auto">
          <a:xfrm>
            <a:off x="5148064" y="4221088"/>
            <a:ext cx="2808288" cy="1728788"/>
          </a:xfrm>
          <a:prstGeom prst="rect">
            <a:avLst/>
          </a:prstGeom>
          <a:solidFill>
            <a:schemeClr val="accent6">
              <a:lumMod val="60000"/>
              <a:lumOff val="40000"/>
            </a:schemeClr>
          </a:solidFill>
          <a:ln w="9525">
            <a:solidFill>
              <a:schemeClr val="folHlink"/>
            </a:solidFill>
            <a:miter lim="800000"/>
            <a:headEnd/>
            <a:tailEnd/>
          </a:ln>
          <a:effectLst/>
        </p:spPr>
        <p:txBody>
          <a:bodyPr wrap="none" anchor="ctr"/>
          <a:lstStyle/>
          <a:p>
            <a:pPr algn="ctr"/>
            <a:r>
              <a:rPr lang="es-HN" b="1" dirty="0"/>
              <a:t>3 PASOS:</a:t>
            </a:r>
          </a:p>
          <a:p>
            <a:pPr algn="ctr"/>
            <a:r>
              <a:rPr lang="es-HN" b="1" dirty="0">
                <a:solidFill>
                  <a:schemeClr val="tx2"/>
                </a:solidFill>
              </a:rPr>
              <a:t>. Iniciando la Tutoría</a:t>
            </a:r>
            <a:br>
              <a:rPr lang="es-HN" b="1" dirty="0">
                <a:solidFill>
                  <a:schemeClr val="tx2"/>
                </a:solidFill>
              </a:rPr>
            </a:br>
            <a:r>
              <a:rPr lang="es-HN" b="1" dirty="0">
                <a:solidFill>
                  <a:schemeClr val="tx2"/>
                </a:solidFill>
              </a:rPr>
              <a:t>  . Jugando aprendo</a:t>
            </a:r>
            <a:br>
              <a:rPr lang="es-HN" b="1" dirty="0">
                <a:solidFill>
                  <a:schemeClr val="tx2"/>
                </a:solidFill>
              </a:rPr>
            </a:br>
            <a:r>
              <a:rPr lang="es-HN" b="1" dirty="0">
                <a:solidFill>
                  <a:schemeClr val="tx2"/>
                </a:solidFill>
              </a:rPr>
              <a:t>  . Recordando lo aprendido</a:t>
            </a:r>
            <a:endParaRPr lang="es-HN" sz="2400" b="1" dirty="0"/>
          </a:p>
          <a:p>
            <a:pPr algn="ctr"/>
            <a:r>
              <a:rPr lang="es-HN" sz="2400" b="1" dirty="0"/>
              <a:t> </a:t>
            </a:r>
            <a:endParaRPr lang="es-ES" sz="2400" b="1" dirty="0"/>
          </a:p>
        </p:txBody>
      </p:sp>
      <p:sp>
        <p:nvSpPr>
          <p:cNvPr id="12" name="11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lgn="ctr">
              <a:buNone/>
            </a:pPr>
            <a:r>
              <a:rPr lang="es-ES" sz="2000" b="1" dirty="0" smtClean="0">
                <a:solidFill>
                  <a:srgbClr val="7030A0"/>
                </a:solidFill>
                <a:latin typeface="Comic Sans MS" pitchFamily="66" charset="0"/>
                <a:cs typeface="Times New Roman" pitchFamily="18" charset="0"/>
              </a:rPr>
              <a:t>Insumos técnicos pedagógicos de la metodología Tutoría Solidaria de </a:t>
            </a:r>
            <a:r>
              <a:rPr lang="es-ES" sz="2000" b="1" dirty="0" err="1" smtClean="0">
                <a:solidFill>
                  <a:srgbClr val="7030A0"/>
                </a:solidFill>
                <a:latin typeface="Comic Sans MS" pitchFamily="66" charset="0"/>
                <a:cs typeface="Times New Roman" pitchFamily="18" charset="0"/>
              </a:rPr>
              <a:t>NaN</a:t>
            </a:r>
            <a:r>
              <a:rPr lang="es-ES" sz="2000" b="1" dirty="0" smtClean="0">
                <a:solidFill>
                  <a:srgbClr val="7030A0"/>
                </a:solidFill>
                <a:latin typeface="Comic Sans MS" pitchFamily="66" charset="0"/>
                <a:cs typeface="Times New Roman" pitchFamily="18" charset="0"/>
              </a:rPr>
              <a:t>:</a:t>
            </a:r>
            <a:br>
              <a:rPr lang="es-ES" sz="2000" b="1" dirty="0" smtClean="0">
                <a:solidFill>
                  <a:srgbClr val="7030A0"/>
                </a:solidFill>
                <a:latin typeface="Comic Sans MS" pitchFamily="66" charset="0"/>
                <a:cs typeface="Times New Roman" pitchFamily="18" charset="0"/>
              </a:rPr>
            </a:br>
            <a:endParaRPr lang="es-ES" sz="2000" b="1" dirty="0" smtClean="0">
              <a:solidFill>
                <a:srgbClr val="7030A0"/>
              </a:solidFill>
              <a:latin typeface="Comic Sans MS" pitchFamily="66" charset="0"/>
              <a:cs typeface="Times New Roman" pitchFamily="18" charset="0"/>
            </a:endParaRPr>
          </a:p>
          <a:p>
            <a:pPr>
              <a:buClr>
                <a:schemeClr val="accent6">
                  <a:lumMod val="50000"/>
                </a:schemeClr>
              </a:buClr>
              <a:buSzPct val="120000"/>
              <a:buFont typeface="Wingdings" pitchFamily="2" charset="2"/>
              <a:buChar char="v"/>
            </a:pPr>
            <a:r>
              <a:rPr lang="es-ES" sz="1800" dirty="0" smtClean="0">
                <a:latin typeface="Times New Roman" pitchFamily="18" charset="0"/>
                <a:cs typeface="Times New Roman" pitchFamily="18" charset="0"/>
              </a:rPr>
              <a:t>Guía de implementación del Facilitador</a:t>
            </a:r>
          </a:p>
          <a:p>
            <a:pPr>
              <a:buClr>
                <a:schemeClr val="accent6">
                  <a:lumMod val="50000"/>
                </a:schemeClr>
              </a:buClr>
              <a:buSzPct val="120000"/>
              <a:buFont typeface="Wingdings" pitchFamily="2" charset="2"/>
              <a:buChar char="v"/>
            </a:pPr>
            <a:r>
              <a:rPr lang="es-ES" sz="1800" dirty="0" smtClean="0">
                <a:latin typeface="Times New Roman" pitchFamily="18" charset="0"/>
                <a:cs typeface="Times New Roman" pitchFamily="18" charset="0"/>
              </a:rPr>
              <a:t>Set de Herramientas para cada etapa </a:t>
            </a:r>
          </a:p>
          <a:p>
            <a:pPr>
              <a:buClr>
                <a:schemeClr val="accent6">
                  <a:lumMod val="50000"/>
                </a:schemeClr>
              </a:buClr>
              <a:buSzPct val="120000"/>
              <a:buFont typeface="Wingdings" pitchFamily="2" charset="2"/>
              <a:buChar char="v"/>
            </a:pPr>
            <a:r>
              <a:rPr lang="es-ES" sz="1800" dirty="0" smtClean="0">
                <a:latin typeface="Times New Roman" pitchFamily="18" charset="0"/>
                <a:cs typeface="Times New Roman" pitchFamily="18" charset="0"/>
              </a:rPr>
              <a:t>6 guías para el niño tutor (3 matemáticas y 3 de español)</a:t>
            </a:r>
          </a:p>
          <a:p>
            <a:pPr>
              <a:buClr>
                <a:schemeClr val="accent6">
                  <a:lumMod val="50000"/>
                </a:schemeClr>
              </a:buClr>
              <a:buSzPct val="120000"/>
              <a:buFont typeface="Wingdings" pitchFamily="2" charset="2"/>
              <a:buChar char="v"/>
            </a:pPr>
            <a:r>
              <a:rPr lang="es-ES" sz="1800" dirty="0" smtClean="0">
                <a:latin typeface="Times New Roman" pitchFamily="18" charset="0"/>
                <a:cs typeface="Times New Roman" pitchFamily="18" charset="0"/>
              </a:rPr>
              <a:t> Base de datos sencillas</a:t>
            </a:r>
          </a:p>
          <a:p>
            <a:pPr>
              <a:buClr>
                <a:schemeClr val="accent6">
                  <a:lumMod val="50000"/>
                </a:schemeClr>
              </a:buClr>
              <a:buSzPct val="120000"/>
              <a:buFont typeface="Wingdings" pitchFamily="2" charset="2"/>
              <a:buChar char="v"/>
            </a:pPr>
            <a:r>
              <a:rPr lang="es-ES" sz="1800" dirty="0" smtClean="0">
                <a:latin typeface="Times New Roman" pitchFamily="18" charset="0"/>
                <a:cs typeface="Times New Roman" pitchFamily="18" charset="0"/>
              </a:rPr>
              <a:t> 3 Videos: presentación general de tutoría, una sesión de tutoría y articulación con otras estrategias.</a:t>
            </a:r>
            <a:endParaRPr lang="es-ES" sz="1800" dirty="0">
              <a:latin typeface="Times New Roman" pitchFamily="18" charset="0"/>
              <a:cs typeface="Times New Roman" pitchFamily="18" charset="0"/>
            </a:endParaRPr>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8" name="7 Imagen" descr="154224954.jpg"/>
          <p:cNvPicPr>
            <a:picLocks noChangeAspect="1"/>
          </p:cNvPicPr>
          <p:nvPr/>
        </p:nvPicPr>
        <p:blipFill>
          <a:blip r:embed="rId4" cstate="print">
            <a:clrChange>
              <a:clrFrom>
                <a:srgbClr val="FFEFCB"/>
              </a:clrFrom>
              <a:clrTo>
                <a:srgbClr val="FFEFCB">
                  <a:alpha val="0"/>
                </a:srgbClr>
              </a:clrTo>
            </a:clrChange>
          </a:blip>
          <a:srcRect t="57298"/>
          <a:stretch>
            <a:fillRect/>
          </a:stretch>
        </p:blipFill>
        <p:spPr>
          <a:xfrm>
            <a:off x="1259632" y="4365104"/>
            <a:ext cx="6480720" cy="1290842"/>
          </a:xfrm>
          <a:prstGeom prst="rect">
            <a:avLst/>
          </a:prstGeom>
        </p:spPr>
      </p:pic>
      <p:sp>
        <p:nvSpPr>
          <p:cNvPr id="7" name="6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1859a2390532e09.jpg"/>
          <p:cNvPicPr>
            <a:picLocks noChangeAspect="1"/>
          </p:cNvPicPr>
          <p:nvPr/>
        </p:nvPicPr>
        <p:blipFill>
          <a:blip r:embed="rId3" cstate="print"/>
          <a:stretch>
            <a:fillRect/>
          </a:stretch>
        </p:blipFill>
        <p:spPr>
          <a:xfrm>
            <a:off x="179512" y="351888"/>
            <a:ext cx="8784976" cy="6317472"/>
          </a:xfrm>
          <a:prstGeom prst="rect">
            <a:avLst/>
          </a:prstGeom>
        </p:spPr>
      </p:pic>
      <p:pic>
        <p:nvPicPr>
          <p:cNvPr id="5" name="4 Marcador de contenido" descr="aplauso-252737gif-262125.gif"/>
          <p:cNvPicPr>
            <a:picLocks noGrp="1" noChangeAspect="1"/>
          </p:cNvPicPr>
          <p:nvPr>
            <p:ph sz="half" idx="1"/>
          </p:nvPr>
        </p:nvPicPr>
        <p:blipFill>
          <a:blip r:embed="rId4" cstate="print"/>
          <a:stretch>
            <a:fillRect/>
          </a:stretch>
        </p:blipFill>
        <p:spPr>
          <a:xfrm>
            <a:off x="4427984" y="1196752"/>
            <a:ext cx="2834691" cy="2016224"/>
          </a:xfrm>
        </p:spPr>
      </p:pic>
      <p:sp>
        <p:nvSpPr>
          <p:cNvPr id="4" name="3 Marcador de contenido"/>
          <p:cNvSpPr>
            <a:spLocks noGrp="1"/>
          </p:cNvSpPr>
          <p:nvPr>
            <p:ph sz="half" idx="2"/>
          </p:nvPr>
        </p:nvSpPr>
        <p:spPr>
          <a:xfrm>
            <a:off x="827584" y="1988840"/>
            <a:ext cx="7344816" cy="2232248"/>
          </a:xfrm>
        </p:spPr>
        <p:txBody>
          <a:bodyPr>
            <a:prstTxWarp prst="textCurveDown">
              <a:avLst/>
            </a:prstTxWarp>
          </a:bodyPr>
          <a:lstStyle/>
          <a:p>
            <a:pPr algn="ctr">
              <a:buNone/>
            </a:pPr>
            <a:r>
              <a:rPr lang="es-ES" b="1" cap="all" dirty="0" smtClean="0">
                <a:ln w="9000" cmpd="sng">
                  <a:solidFill>
                    <a:srgbClr val="002060"/>
                  </a:solidFill>
                  <a:prstDash val="solid"/>
                </a:ln>
                <a:solidFill>
                  <a:srgbClr val="FFC000"/>
                </a:solidFill>
                <a:effectLst>
                  <a:reflection blurRad="12700" stA="28000" endPos="45000" dist="1000" dir="5400000" sy="-100000" algn="bl" rotWithShape="0"/>
                </a:effectLst>
                <a:latin typeface="Comic Sans MS" pitchFamily="66" charset="0"/>
              </a:rPr>
              <a:t>MUCHAS GRACIAS POR SU ATENCIÓN </a:t>
            </a:r>
            <a:endParaRPr lang="es-ES" b="1" cap="all" dirty="0">
              <a:ln w="9000" cmpd="sng">
                <a:solidFill>
                  <a:srgbClr val="002060"/>
                </a:solidFill>
                <a:prstDash val="solid"/>
              </a:ln>
              <a:solidFill>
                <a:srgbClr val="FFC000"/>
              </a:solidFill>
              <a:effectLst>
                <a:reflection blurRad="12700" stA="28000" endPos="45000" dist="1000" dir="5400000" sy="-100000" algn="bl" rotWithShape="0"/>
              </a:effectLst>
              <a:latin typeface="Comic Sans MS" pitchFamily="66" charset="0"/>
            </a:endParaRPr>
          </a:p>
        </p:txBody>
      </p:sp>
      <p:sp>
        <p:nvSpPr>
          <p:cNvPr id="4098" name="AutoShape 2" descr="https://dl-mail.ymail.com/ws/download/mailboxes/@.id==VjN-uddlgNNL9_yw7dAGve_vvDZsoHy1BJCaU3mnKZqILSm_Bycen5EoUBEqL-SN2Us3_tmbZU_QP6bd5QzJLzvu9w/messages/@.id==ALPMx3obpd_lWxAY_Q8TYOiw3Uw/content/parts/@.id==4/raw?appid=YMailNorrin&amp;ymreqid=4c6ea60b-0e1a-1406-1c25-e90002018a00&amp;token=zitEzqOML3j84e6ealFTT5U7-km5qEQF52lp7AcCuBadoESQNoZtkXACYDycWh04_w43FiB8qnbnxmw6PF5ekQHfqffcqX1-hbT_jh_ZNW06y0cZDZK87O4GU8LnZAz6"/>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4100" name="AutoShape 4" descr="https://dl-mail.ymail.com/ws/download/mailboxes/@.id==VjN-uddlgNNL9_yw7dAGve_vvDZsoHy1BJCaU3mnKZqILSm_Bycen5EoUBEqL-SN2Us3_tmbZU_QP6bd5QzJLzvu9w/messages/@.id==ALPMx3obpd_lWxAY_Q8TYOiw3Uw/content/parts/@.id==4/raw?appid=YMailNorrin&amp;ymreqid=4c6ea60b-0e1a-1406-1c25-e90002018a00&amp;token=zitEzqOML3j84e6ealFTT5U7-km5qEQF52lp7AcCuBadoESQNoZtkXACYDycWh04_w43FiB8qnbnxmw6PF5ekQHfqffcqX1-hbT_jh_ZNW06y0cZDZK87O4GU8LnZAz6"/>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8" name="Picture 2"/>
          <p:cNvPicPr>
            <a:picLocks noChangeAspect="1" noChangeArrowheads="1"/>
          </p:cNvPicPr>
          <p:nvPr/>
        </p:nvPicPr>
        <p:blipFill>
          <a:blip r:embed="rId5" cstate="print"/>
          <a:srcRect l="32809" t="78640" r="33067" b="12961"/>
          <a:stretch>
            <a:fillRect/>
          </a:stretch>
        </p:blipFill>
        <p:spPr bwMode="auto">
          <a:xfrm>
            <a:off x="0" y="-27384"/>
            <a:ext cx="9144000" cy="1080136"/>
          </a:xfrm>
          <a:prstGeom prst="rect">
            <a:avLst/>
          </a:prstGeom>
          <a:noFill/>
          <a:ln w="9525">
            <a:noFill/>
            <a:miter lim="800000"/>
            <a:headEnd/>
            <a:tailEnd/>
          </a:ln>
        </p:spPr>
      </p:pic>
      <p:sp>
        <p:nvSpPr>
          <p:cNvPr id="10" name="9 CuadroTexto"/>
          <p:cNvSpPr txBox="1"/>
          <p:nvPr/>
        </p:nvSpPr>
        <p:spPr>
          <a:xfrm>
            <a:off x="0" y="6525344"/>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mph" presetSubtype="0" fill="hold" grpId="0" nodeType="afterEffect">
                                  <p:stCondLst>
                                    <p:cond delay="0"/>
                                  </p:stCondLst>
                                  <p:iterate type="lt">
                                    <p:tmPct val="10000"/>
                                  </p:iterate>
                                  <p:childTnLst>
                                    <p:set>
                                      <p:cBhvr override="childStyle">
                                        <p:cTn id="6" dur="500" autoRev="1" fill="hold"/>
                                        <p:tgtEl>
                                          <p:spTgt spid="4">
                                            <p:txEl>
                                              <p:pRg st="0" end="0"/>
                                            </p:txEl>
                                          </p:spTgt>
                                        </p:tgtEl>
                                        <p:attrNameLst>
                                          <p:attrName>style.color</p:attrName>
                                        </p:attrNameLst>
                                      </p:cBhvr>
                                      <p:to>
                                        <p:clrVal>
                                          <a:schemeClr val="accent2"/>
                                        </p:clrVal>
                                      </p:to>
                                    </p:set>
                                    <p:set>
                                      <p:cBhvr>
                                        <p:cTn id="7" dur="500" autoRev="1" fill="hold"/>
                                        <p:tgtEl>
                                          <p:spTgt spid="4">
                                            <p:txEl>
                                              <p:pRg st="0" end="0"/>
                                            </p:txEl>
                                          </p:spTgt>
                                        </p:tgtEl>
                                        <p:attrNameLst>
                                          <p:attrName>fillcolor</p:attrName>
                                        </p:attrNameLst>
                                      </p:cBhvr>
                                      <p:to>
                                        <p:clrVal>
                                          <a:schemeClr val="accent2"/>
                                        </p:clrVal>
                                      </p:to>
                                    </p:set>
                                    <p:set>
                                      <p:cBhvr>
                                        <p:cTn id="8" dur="500" autoRev="1"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764704"/>
            <a:ext cx="4320480" cy="940966"/>
          </a:xfrm>
        </p:spPr>
        <p:txBody>
          <a:bodyPr>
            <a:normAutofit fontScale="90000"/>
          </a:bodyPr>
          <a:lstStyle/>
          <a:p>
            <a:r>
              <a:rPr lang="es-ES" sz="4800" b="1" dirty="0" smtClean="0">
                <a:solidFill>
                  <a:srgbClr val="FF6600"/>
                </a:solidFill>
              </a:rPr>
              <a:t> </a:t>
            </a:r>
            <a:r>
              <a:rPr lang="es-ES" sz="4000" b="1" dirty="0" smtClean="0">
                <a:solidFill>
                  <a:srgbClr val="FF6600"/>
                </a:solidFill>
                <a:latin typeface="Times New Roman" pitchFamily="18" charset="0"/>
                <a:cs typeface="Times New Roman" pitchFamily="18" charset="0"/>
              </a:rPr>
              <a:t>Descripción </a:t>
            </a:r>
            <a:br>
              <a:rPr lang="es-ES" sz="4000" b="1" dirty="0" smtClean="0">
                <a:solidFill>
                  <a:srgbClr val="FF6600"/>
                </a:solidFill>
                <a:latin typeface="Times New Roman" pitchFamily="18" charset="0"/>
                <a:cs typeface="Times New Roman" pitchFamily="18" charset="0"/>
              </a:rPr>
            </a:br>
            <a:r>
              <a:rPr lang="es-ES" sz="4000" b="1" dirty="0" smtClean="0">
                <a:solidFill>
                  <a:srgbClr val="FF6600"/>
                </a:solidFill>
                <a:latin typeface="Times New Roman" pitchFamily="18" charset="0"/>
                <a:cs typeface="Times New Roman" pitchFamily="18" charset="0"/>
              </a:rPr>
              <a:t>Conceptual</a:t>
            </a:r>
            <a:endParaRPr lang="es-ES" dirty="0">
              <a:latin typeface="Times New Roman" pitchFamily="18" charset="0"/>
              <a:cs typeface="Times New Roman" pitchFamily="18" charset="0"/>
            </a:endParaRPr>
          </a:p>
        </p:txBody>
      </p:sp>
      <p:pic>
        <p:nvPicPr>
          <p:cNvPr id="4" name="3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372200" y="44624"/>
            <a:ext cx="2679576" cy="864096"/>
          </a:xfrm>
          <a:prstGeom prst="rect">
            <a:avLst/>
          </a:prstGeom>
          <a:noFill/>
          <a:ln w="9525">
            <a:noFill/>
            <a:miter lim="800000"/>
            <a:headEnd/>
            <a:tailEnd/>
          </a:ln>
        </p:spPr>
      </p:pic>
      <p:sp>
        <p:nvSpPr>
          <p:cNvPr id="5" name="4 Rectángulo"/>
          <p:cNvSpPr/>
          <p:nvPr/>
        </p:nvSpPr>
        <p:spPr>
          <a:xfrm>
            <a:off x="323528" y="2492896"/>
            <a:ext cx="8280920"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MX" b="1" dirty="0" smtClean="0">
                <a:solidFill>
                  <a:srgbClr val="FF6600"/>
                </a:solidFill>
              </a:rPr>
              <a:t/>
            </a:r>
            <a:br>
              <a:rPr lang="es-MX" b="1" dirty="0" smtClean="0">
                <a:solidFill>
                  <a:srgbClr val="FF6600"/>
                </a:solidFill>
              </a:rPr>
            </a:br>
            <a:r>
              <a:rPr lang="es-MX" b="1" dirty="0" smtClean="0">
                <a:latin typeface="Times New Roman" pitchFamily="18" charset="0"/>
                <a:cs typeface="Times New Roman" pitchFamily="18" charset="0"/>
              </a:rPr>
              <a:t>La Tutoría Solidaria de Niño a Niño</a:t>
            </a:r>
            <a:r>
              <a:rPr lang="es-MX" dirty="0" smtClean="0">
                <a:latin typeface="Times New Roman" pitchFamily="18" charset="0"/>
                <a:cs typeface="Times New Roman" pitchFamily="18" charset="0"/>
              </a:rPr>
              <a:t> es una estrategia educativa, mediante el cual los estudiantes de grados  superiores con índice académico sobresaliente,  ayudan a los niños que presentan bajos índices académicos o dificultades en su proceso de aprendizaje, es decir, es un proceso de reforzamiento escolar, en el cual el niño contribuye al bienestar de otro niño. </a:t>
            </a:r>
            <a:r>
              <a:rPr lang="es-ES" sz="2000" dirty="0" smtClean="0"/>
              <a:t/>
            </a:r>
            <a:br>
              <a:rPr lang="es-ES" sz="2000" dirty="0" smtClean="0"/>
            </a:br>
            <a:endParaRPr lang="es-ES" dirty="0"/>
          </a:p>
        </p:txBody>
      </p:sp>
      <p:sp>
        <p:nvSpPr>
          <p:cNvPr id="6" name="5 Rectángulo"/>
          <p:cNvSpPr/>
          <p:nvPr/>
        </p:nvSpPr>
        <p:spPr>
          <a:xfrm>
            <a:off x="1979712" y="2060848"/>
            <a:ext cx="5068119" cy="400110"/>
          </a:xfrm>
          <a:prstGeom prst="rect">
            <a:avLst/>
          </a:prstGeom>
        </p:spPr>
        <p:txBody>
          <a:bodyPr wrap="none">
            <a:spAutoFit/>
          </a:bodyPr>
          <a:lstStyle/>
          <a:p>
            <a:r>
              <a:rPr lang="es-MX" sz="2000" b="1" dirty="0" smtClean="0">
                <a:solidFill>
                  <a:srgbClr val="FF6600"/>
                </a:solidFill>
                <a:latin typeface="Times New Roman" pitchFamily="18" charset="0"/>
                <a:cs typeface="Times New Roman" pitchFamily="18" charset="0"/>
              </a:rPr>
              <a:t>¿Qué es la Tutoría Solidaria de Niño a Niño?</a:t>
            </a:r>
            <a:endParaRPr lang="es-ES" sz="2000" dirty="0">
              <a:latin typeface="Times New Roman" pitchFamily="18" charset="0"/>
              <a:cs typeface="Times New Roman" pitchFamily="18" charset="0"/>
            </a:endParaRPr>
          </a:p>
        </p:txBody>
      </p:sp>
      <p:pic>
        <p:nvPicPr>
          <p:cNvPr id="7" name="6 Imagen" descr="8a96333cd5c73421037ec3b9fa234d99.jpg"/>
          <p:cNvPicPr>
            <a:picLocks noChangeAspect="1"/>
          </p:cNvPicPr>
          <p:nvPr/>
        </p:nvPicPr>
        <p:blipFill>
          <a:blip r:embed="rId3" cstate="print"/>
          <a:stretch>
            <a:fillRect/>
          </a:stretch>
        </p:blipFill>
        <p:spPr>
          <a:xfrm>
            <a:off x="2987824" y="4725144"/>
            <a:ext cx="2526928" cy="1733473"/>
          </a:xfrm>
          <a:prstGeom prst="rect">
            <a:avLst/>
          </a:prstGeom>
        </p:spPr>
      </p:pic>
      <p:pic>
        <p:nvPicPr>
          <p:cNvPr id="8"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660232" y="6165304"/>
            <a:ext cx="2339753" cy="550023"/>
          </a:xfrm>
          <a:prstGeom prst="rect">
            <a:avLst/>
          </a:prstGeom>
        </p:spPr>
      </p:pic>
      <p:sp>
        <p:nvSpPr>
          <p:cNvPr id="9" name="8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10" name="9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23099548.jpg"/>
          <p:cNvPicPr>
            <a:picLocks noChangeAspect="1"/>
          </p:cNvPicPr>
          <p:nvPr/>
        </p:nvPicPr>
        <p:blipFill>
          <a:blip r:embed="rId2" cstate="print"/>
          <a:srcRect r="13504"/>
          <a:stretch>
            <a:fillRect/>
          </a:stretch>
        </p:blipFill>
        <p:spPr>
          <a:xfrm>
            <a:off x="0" y="2060848"/>
            <a:ext cx="1296077" cy="2325140"/>
          </a:xfrm>
          <a:prstGeom prst="rect">
            <a:avLst/>
          </a:prstGeom>
        </p:spPr>
      </p:pic>
      <p:sp>
        <p:nvSpPr>
          <p:cNvPr id="4" name="3 Rectángulo"/>
          <p:cNvSpPr/>
          <p:nvPr/>
        </p:nvSpPr>
        <p:spPr>
          <a:xfrm>
            <a:off x="1187624" y="1700808"/>
            <a:ext cx="3312368" cy="3447098"/>
          </a:xfrm>
          <a:prstGeom prst="rect">
            <a:avLst/>
          </a:prstGeom>
        </p:spPr>
        <p:txBody>
          <a:bodyPr wrap="square">
            <a:spAutoFit/>
          </a:bodyPr>
          <a:lstStyle/>
          <a:p>
            <a:r>
              <a:rPr lang="es-MX" sz="2000" b="1" dirty="0" smtClean="0">
                <a:solidFill>
                  <a:srgbClr val="FF6600"/>
                </a:solidFill>
              </a:rPr>
              <a:t> </a:t>
            </a:r>
            <a:r>
              <a:rPr lang="es-MX" dirty="0" smtClean="0">
                <a:latin typeface="Times New Roman" pitchFamily="18" charset="0"/>
                <a:cs typeface="Times New Roman" pitchFamily="18" charset="0"/>
              </a:rPr>
              <a:t>Son estudiantes con buen rendimiento académico</a:t>
            </a:r>
            <a:r>
              <a:rPr lang="es-MX" dirty="0">
                <a:latin typeface="Times New Roman" pitchFamily="18" charset="0"/>
                <a:cs typeface="Times New Roman" pitchFamily="18" charset="0"/>
              </a:rPr>
              <a:t> </a:t>
            </a:r>
            <a:r>
              <a:rPr lang="es-MX" dirty="0" smtClean="0">
                <a:latin typeface="Times New Roman" pitchFamily="18" charset="0"/>
                <a:cs typeface="Times New Roman" pitchFamily="18" charset="0"/>
              </a:rPr>
              <a:t>que cursan de 4° a 6° grado</a:t>
            </a:r>
            <a:br>
              <a:rPr lang="es-MX" dirty="0" smtClean="0">
                <a:latin typeface="Times New Roman" pitchFamily="18" charset="0"/>
                <a:cs typeface="Times New Roman" pitchFamily="18" charset="0"/>
              </a:rPr>
            </a:br>
            <a:r>
              <a:rPr lang="es-MX" dirty="0" smtClean="0">
                <a:latin typeface="Times New Roman" pitchFamily="18" charset="0"/>
                <a:cs typeface="Times New Roman" pitchFamily="18" charset="0"/>
              </a:rPr>
              <a:t>asumen la responsabilidad voluntariamente de reforzar los diversos contenidos y temas </a:t>
            </a:r>
            <a:br>
              <a:rPr lang="es-MX" dirty="0" smtClean="0">
                <a:latin typeface="Times New Roman" pitchFamily="18" charset="0"/>
                <a:cs typeface="Times New Roman" pitchFamily="18" charset="0"/>
              </a:rPr>
            </a:br>
            <a:r>
              <a:rPr lang="es-MX" dirty="0" smtClean="0">
                <a:latin typeface="Times New Roman" pitchFamily="18" charset="0"/>
                <a:cs typeface="Times New Roman" pitchFamily="18" charset="0"/>
              </a:rPr>
              <a:t>cada Tutor o Tutora apoya a dos o tres niños.</a:t>
            </a:r>
          </a:p>
          <a:p>
            <a:endParaRPr lang="es-MX" dirty="0" smtClean="0">
              <a:latin typeface="Times New Roman" pitchFamily="18" charset="0"/>
              <a:cs typeface="Times New Roman" pitchFamily="18" charset="0"/>
            </a:endParaRPr>
          </a:p>
          <a:p>
            <a:r>
              <a:rPr lang="es-MX" dirty="0" smtClean="0">
                <a:latin typeface="Times New Roman" pitchFamily="18" charset="0"/>
                <a:cs typeface="Times New Roman" pitchFamily="18" charset="0"/>
              </a:rPr>
              <a:t> El Tutor no debe considerarse “un maestro”, es un amigo solidario, y apoya al maestro</a:t>
            </a:r>
            <a:r>
              <a:rPr lang="es-MX" b="1" dirty="0" smtClean="0"/>
              <a:t>.</a:t>
            </a:r>
            <a:endParaRPr lang="es-ES" dirty="0"/>
          </a:p>
        </p:txBody>
      </p:sp>
      <p:sp>
        <p:nvSpPr>
          <p:cNvPr id="5" name="4 Rectángulo"/>
          <p:cNvSpPr/>
          <p:nvPr/>
        </p:nvSpPr>
        <p:spPr>
          <a:xfrm>
            <a:off x="755576" y="908720"/>
            <a:ext cx="3096344" cy="707886"/>
          </a:xfrm>
          <a:prstGeom prst="rect">
            <a:avLst/>
          </a:prstGeom>
        </p:spPr>
        <p:txBody>
          <a:bodyPr wrap="square">
            <a:spAutoFit/>
          </a:bodyPr>
          <a:lstStyle/>
          <a:p>
            <a:pPr algn="ctr"/>
            <a:r>
              <a:rPr lang="es-MX" sz="2000" b="1" dirty="0" smtClean="0">
                <a:solidFill>
                  <a:srgbClr val="FF6600"/>
                </a:solidFill>
                <a:latin typeface="Times New Roman" pitchFamily="18" charset="0"/>
                <a:cs typeface="Times New Roman" pitchFamily="18" charset="0"/>
              </a:rPr>
              <a:t>¿Quiénes son las y los Tutores Solidarios?</a:t>
            </a:r>
            <a:endParaRPr lang="es-ES" sz="2000" dirty="0">
              <a:latin typeface="Times New Roman" pitchFamily="18" charset="0"/>
              <a:cs typeface="Times New Roman" pitchFamily="18" charset="0"/>
            </a:endParaRPr>
          </a:p>
        </p:txBody>
      </p:sp>
      <p:sp>
        <p:nvSpPr>
          <p:cNvPr id="6" name="5 Rectángulo"/>
          <p:cNvSpPr/>
          <p:nvPr/>
        </p:nvSpPr>
        <p:spPr>
          <a:xfrm>
            <a:off x="4499992" y="1412776"/>
            <a:ext cx="3312368" cy="4278094"/>
          </a:xfrm>
          <a:prstGeom prst="rect">
            <a:avLst/>
          </a:prstGeom>
        </p:spPr>
        <p:txBody>
          <a:bodyPr wrap="square">
            <a:spAutoFit/>
          </a:bodyPr>
          <a:lstStyle/>
          <a:p>
            <a:r>
              <a:rPr lang="es-MX" sz="2000" b="1" dirty="0" smtClean="0"/>
              <a:t/>
            </a:r>
            <a:br>
              <a:rPr lang="es-MX" sz="2000" b="1" dirty="0" smtClean="0"/>
            </a:br>
            <a:r>
              <a:rPr lang="es-MX" dirty="0" smtClean="0">
                <a:latin typeface="Times New Roman" pitchFamily="18" charset="0"/>
                <a:cs typeface="Times New Roman" pitchFamily="18" charset="0"/>
              </a:rPr>
              <a:t>Son los estudiantes de 1ero a 3er grado, que presentan bajo rendimiento académico en el bimestre, de esta manera estos niños tienen la oportunidad de mejorar sus notas  y por consiguiente  de evitar la repitencia.  </a:t>
            </a:r>
          </a:p>
          <a:p>
            <a:r>
              <a:rPr lang="es-MX" dirty="0" smtClean="0">
                <a:latin typeface="Times New Roman" pitchFamily="18" charset="0"/>
                <a:cs typeface="Times New Roman" pitchFamily="18" charset="0"/>
              </a:rPr>
              <a:t/>
            </a:r>
            <a:br>
              <a:rPr lang="es-MX" dirty="0" smtClean="0">
                <a:latin typeface="Times New Roman" pitchFamily="18" charset="0"/>
                <a:cs typeface="Times New Roman" pitchFamily="18" charset="0"/>
              </a:rPr>
            </a:br>
            <a:r>
              <a:rPr lang="es-MX" dirty="0" smtClean="0">
                <a:latin typeface="Times New Roman" pitchFamily="18" charset="0"/>
                <a:cs typeface="Times New Roman" pitchFamily="18" charset="0"/>
              </a:rPr>
              <a:t>Es el maestro quien realiza la valoración de las notas y notifica al Director para que la o el Pupilo sea adjudicado al Tutor o Tutora correspondiente</a:t>
            </a:r>
            <a:r>
              <a:rPr lang="es-ES" dirty="0" smtClean="0">
                <a:latin typeface="Times New Roman" pitchFamily="18" charset="0"/>
                <a:cs typeface="Times New Roman" pitchFamily="18" charset="0"/>
              </a:rPr>
              <a:t> </a:t>
            </a:r>
            <a:endParaRPr lang="es-ES" dirty="0">
              <a:latin typeface="Times New Roman" pitchFamily="18" charset="0"/>
              <a:cs typeface="Times New Roman" pitchFamily="18" charset="0"/>
            </a:endParaRPr>
          </a:p>
        </p:txBody>
      </p:sp>
      <p:sp>
        <p:nvSpPr>
          <p:cNvPr id="7" name="6 Rectángulo"/>
          <p:cNvSpPr/>
          <p:nvPr/>
        </p:nvSpPr>
        <p:spPr>
          <a:xfrm>
            <a:off x="4860032" y="908720"/>
            <a:ext cx="3491880" cy="1015663"/>
          </a:xfrm>
          <a:prstGeom prst="rect">
            <a:avLst/>
          </a:prstGeom>
        </p:spPr>
        <p:txBody>
          <a:bodyPr wrap="square">
            <a:spAutoFit/>
          </a:bodyPr>
          <a:lstStyle/>
          <a:p>
            <a:pPr algn="ctr"/>
            <a:r>
              <a:rPr lang="es-MX" b="1" dirty="0" smtClean="0">
                <a:solidFill>
                  <a:srgbClr val="FF6600"/>
                </a:solidFill>
                <a:latin typeface="Times New Roman" pitchFamily="18" charset="0"/>
                <a:cs typeface="Times New Roman" pitchFamily="18" charset="0"/>
              </a:rPr>
              <a:t>¿</a:t>
            </a:r>
            <a:r>
              <a:rPr lang="es-MX" sz="2000" b="1" dirty="0" smtClean="0">
                <a:solidFill>
                  <a:srgbClr val="FF6600"/>
                </a:solidFill>
                <a:latin typeface="Times New Roman" pitchFamily="18" charset="0"/>
                <a:cs typeface="Times New Roman" pitchFamily="18" charset="0"/>
              </a:rPr>
              <a:t>Quiénes son las y los Compañeros de Estudio?</a:t>
            </a:r>
            <a:br>
              <a:rPr lang="es-MX" sz="2000" b="1" dirty="0" smtClean="0">
                <a:solidFill>
                  <a:srgbClr val="FF6600"/>
                </a:solidFill>
                <a:latin typeface="Times New Roman" pitchFamily="18" charset="0"/>
                <a:cs typeface="Times New Roman" pitchFamily="18" charset="0"/>
              </a:rPr>
            </a:br>
            <a:endParaRPr lang="es-ES" sz="2000" dirty="0">
              <a:latin typeface="Times New Roman" pitchFamily="18" charset="0"/>
              <a:cs typeface="Times New Roman" pitchFamily="18" charset="0"/>
            </a:endParaRPr>
          </a:p>
        </p:txBody>
      </p:sp>
      <p:pic>
        <p:nvPicPr>
          <p:cNvPr id="10" name="9 Imagen" descr="alumno-2.gif"/>
          <p:cNvPicPr>
            <a:picLocks noChangeAspect="1"/>
          </p:cNvPicPr>
          <p:nvPr/>
        </p:nvPicPr>
        <p:blipFill>
          <a:blip r:embed="rId3" cstate="print"/>
          <a:stretch>
            <a:fillRect/>
          </a:stretch>
        </p:blipFill>
        <p:spPr>
          <a:xfrm>
            <a:off x="7308304" y="2420888"/>
            <a:ext cx="1524000" cy="1495425"/>
          </a:xfrm>
          <a:prstGeom prst="rect">
            <a:avLst/>
          </a:prstGeom>
        </p:spPr>
      </p:pic>
      <p:pic>
        <p:nvPicPr>
          <p:cNvPr id="11"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660232" y="6165304"/>
            <a:ext cx="2339753" cy="550023"/>
          </a:xfrm>
          <a:prstGeom prst="rect">
            <a:avLst/>
          </a:prstGeom>
        </p:spPr>
      </p:pic>
      <p:pic>
        <p:nvPicPr>
          <p:cNvPr id="12" name="11 Imagen" descr="C:\Users\yeny_morales\AppData\Roaming\Skype\live#3ad6aa1429dc5771fd\media_messaging\media_cache_v3\^2EEF25307D0661081706DE756961E4FEE7B28DFD6A68E56B7A^pimgpsh_fullsize_distr.png"/>
          <p:cNvPicPr/>
          <p:nvPr/>
        </p:nvPicPr>
        <p:blipFill>
          <a:blip r:embed="rId5" cstate="print"/>
          <a:srcRect l="6207" t="17734" r="5459" b="20197"/>
          <a:stretch>
            <a:fillRect/>
          </a:stretch>
        </p:blipFill>
        <p:spPr bwMode="auto">
          <a:xfrm>
            <a:off x="6372200" y="44624"/>
            <a:ext cx="2679576" cy="864096"/>
          </a:xfrm>
          <a:prstGeom prst="rect">
            <a:avLst/>
          </a:prstGeom>
          <a:noFill/>
          <a:ln w="9525">
            <a:noFill/>
            <a:miter lim="800000"/>
            <a:headEnd/>
            <a:tailEnd/>
          </a:ln>
        </p:spPr>
      </p:pic>
      <p:sp>
        <p:nvSpPr>
          <p:cNvPr id="13" name="12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sp>
        <p:nvSpPr>
          <p:cNvPr id="14" name="13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64704"/>
            <a:ext cx="8229600" cy="1143000"/>
          </a:xfrm>
        </p:spPr>
        <p:txBody>
          <a:bodyPr>
            <a:normAutofit fontScale="90000"/>
          </a:bodyPr>
          <a:lstStyle/>
          <a:p>
            <a:r>
              <a:rPr lang="es-MX" sz="3100" b="1" dirty="0" smtClean="0">
                <a:solidFill>
                  <a:srgbClr val="FF6600"/>
                </a:solidFill>
                <a:latin typeface="Times New Roman" pitchFamily="18" charset="0"/>
                <a:cs typeface="Times New Roman" pitchFamily="18" charset="0"/>
              </a:rPr>
              <a:t/>
            </a:r>
            <a:br>
              <a:rPr lang="es-MX" sz="3100" b="1" dirty="0" smtClean="0">
                <a:solidFill>
                  <a:srgbClr val="FF6600"/>
                </a:solidFill>
                <a:latin typeface="Times New Roman" pitchFamily="18" charset="0"/>
                <a:cs typeface="Times New Roman" pitchFamily="18" charset="0"/>
              </a:rPr>
            </a:br>
            <a:r>
              <a:rPr lang="es-MX" sz="3100" b="1" dirty="0" smtClean="0">
                <a:solidFill>
                  <a:srgbClr val="FF6600"/>
                </a:solidFill>
                <a:latin typeface="Times New Roman" pitchFamily="18" charset="0"/>
                <a:cs typeface="Times New Roman" pitchFamily="18" charset="0"/>
              </a:rPr>
              <a:t>¿Cómo se realiza la Tutoría Solidaria ?</a:t>
            </a:r>
            <a:r>
              <a:rPr lang="es-MX" b="1" dirty="0" smtClean="0">
                <a:solidFill>
                  <a:srgbClr val="FF6600"/>
                </a:solidFill>
              </a:rPr>
              <a:t/>
            </a:r>
            <a:br>
              <a:rPr lang="es-MX" b="1" dirty="0" smtClean="0">
                <a:solidFill>
                  <a:srgbClr val="FF6600"/>
                </a:solidFill>
              </a:rPr>
            </a:br>
            <a:endParaRPr lang="es-ES" dirty="0"/>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6" name="5 Rectángulo"/>
          <p:cNvSpPr/>
          <p:nvPr/>
        </p:nvSpPr>
        <p:spPr>
          <a:xfrm>
            <a:off x="467544" y="1700808"/>
            <a:ext cx="3888432" cy="48320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buClr>
                <a:schemeClr val="tx2"/>
              </a:buClr>
              <a:buSzPct val="105000"/>
            </a:pPr>
            <a:r>
              <a:rPr lang="es-MX" sz="2000" b="1" dirty="0" smtClean="0">
                <a:solidFill>
                  <a:schemeClr val="accent1">
                    <a:lumMod val="50000"/>
                  </a:schemeClr>
                </a:solidFill>
                <a:latin typeface="Times New Roman" pitchFamily="18" charset="0"/>
                <a:cs typeface="Times New Roman" pitchFamily="18" charset="0"/>
              </a:rPr>
              <a:t>Contexto Rural </a:t>
            </a:r>
          </a:p>
          <a:p>
            <a:pPr>
              <a:buClr>
                <a:schemeClr val="tx2"/>
              </a:buClr>
              <a:buSzPct val="105000"/>
              <a:buFont typeface="Webdings" pitchFamily="18" charset="2"/>
              <a:buChar char="B"/>
            </a:pPr>
            <a:r>
              <a:rPr lang="es-MX" dirty="0" smtClean="0">
                <a:latin typeface="Times New Roman" pitchFamily="18" charset="0"/>
                <a:cs typeface="Times New Roman" pitchFamily="18" charset="0"/>
              </a:rPr>
              <a:t>Al ser las tutorías un reforzamiento escolar, deben realizarse en horario diferente al de las clases.  </a:t>
            </a:r>
            <a:br>
              <a:rPr lang="es-MX" dirty="0" smtClean="0">
                <a:latin typeface="Times New Roman" pitchFamily="18" charset="0"/>
                <a:cs typeface="Times New Roman" pitchFamily="18" charset="0"/>
              </a:rPr>
            </a:br>
            <a:endParaRPr lang="es-MX" dirty="0" smtClean="0">
              <a:latin typeface="Times New Roman" pitchFamily="18" charset="0"/>
              <a:cs typeface="Times New Roman" pitchFamily="18" charset="0"/>
            </a:endParaRPr>
          </a:p>
          <a:p>
            <a:pPr>
              <a:buClr>
                <a:schemeClr val="tx2"/>
              </a:buClr>
              <a:buSzPct val="105000"/>
              <a:buFont typeface="Webdings" pitchFamily="18" charset="2"/>
              <a:buChar char=""/>
            </a:pPr>
            <a:r>
              <a:rPr lang="es-MX" dirty="0" smtClean="0">
                <a:latin typeface="Times New Roman" pitchFamily="18" charset="0"/>
                <a:cs typeface="Times New Roman" pitchFamily="18" charset="0"/>
              </a:rPr>
              <a:t>Se recomienda 3 horas de tutorías a la semana, distribuidas de lunes a viernes</a:t>
            </a:r>
            <a:br>
              <a:rPr lang="es-MX" dirty="0" smtClean="0">
                <a:latin typeface="Times New Roman" pitchFamily="18" charset="0"/>
                <a:cs typeface="Times New Roman" pitchFamily="18" charset="0"/>
              </a:rPr>
            </a:br>
            <a:endParaRPr lang="es-MX" dirty="0" smtClean="0">
              <a:latin typeface="Times New Roman" pitchFamily="18" charset="0"/>
              <a:cs typeface="Times New Roman" pitchFamily="18" charset="0"/>
            </a:endParaRPr>
          </a:p>
          <a:p>
            <a:pPr>
              <a:buClr>
                <a:schemeClr val="tx2"/>
              </a:buClr>
              <a:buSzPct val="105000"/>
              <a:buFont typeface="Webdings" pitchFamily="18" charset="2"/>
              <a:buChar char=""/>
            </a:pPr>
            <a:r>
              <a:rPr lang="es-MX" dirty="0" smtClean="0">
                <a:latin typeface="Times New Roman" pitchFamily="18" charset="0"/>
                <a:cs typeface="Times New Roman" pitchFamily="18" charset="0"/>
              </a:rPr>
              <a:t> La sesión debe incluir varias dinámicas y aspectos lúdicos. </a:t>
            </a:r>
            <a:br>
              <a:rPr lang="es-MX" dirty="0" smtClean="0">
                <a:latin typeface="Times New Roman" pitchFamily="18" charset="0"/>
                <a:cs typeface="Times New Roman" pitchFamily="18" charset="0"/>
              </a:rPr>
            </a:br>
            <a:endParaRPr lang="es-MX" dirty="0" smtClean="0">
              <a:latin typeface="Times New Roman" pitchFamily="18" charset="0"/>
              <a:cs typeface="Times New Roman" pitchFamily="18" charset="0"/>
            </a:endParaRPr>
          </a:p>
          <a:p>
            <a:pPr>
              <a:buClr>
                <a:schemeClr val="tx2"/>
              </a:buClr>
              <a:buSzPct val="105000"/>
              <a:buFont typeface="Webdings" pitchFamily="18" charset="2"/>
              <a:buChar char=""/>
            </a:pPr>
            <a:r>
              <a:rPr lang="es-MX" dirty="0" smtClean="0">
                <a:latin typeface="Times New Roman" pitchFamily="18" charset="0"/>
                <a:cs typeface="Times New Roman" pitchFamily="18" charset="0"/>
              </a:rPr>
              <a:t> 1 hora aproximadamente por sesión </a:t>
            </a:r>
            <a:br>
              <a:rPr lang="es-MX" dirty="0" smtClean="0">
                <a:latin typeface="Times New Roman" pitchFamily="18" charset="0"/>
                <a:cs typeface="Times New Roman" pitchFamily="18" charset="0"/>
              </a:rPr>
            </a:br>
            <a:endParaRPr lang="es-MX" dirty="0" smtClean="0">
              <a:latin typeface="Times New Roman" pitchFamily="18" charset="0"/>
              <a:cs typeface="Times New Roman" pitchFamily="18" charset="0"/>
            </a:endParaRPr>
          </a:p>
          <a:p>
            <a:pPr>
              <a:buClr>
                <a:schemeClr val="tx2"/>
              </a:buClr>
              <a:buSzPct val="105000"/>
              <a:buFont typeface="Webdings" pitchFamily="18" charset="2"/>
              <a:buChar char=""/>
            </a:pPr>
            <a:r>
              <a:rPr lang="es-MX" dirty="0" smtClean="0">
                <a:latin typeface="Times New Roman" pitchFamily="18" charset="0"/>
                <a:cs typeface="Times New Roman" pitchFamily="18" charset="0"/>
              </a:rPr>
              <a:t> Por cada media hora se hará un descanso de 10 minutos. </a:t>
            </a:r>
            <a:br>
              <a:rPr lang="es-MX" dirty="0" smtClean="0">
                <a:latin typeface="Times New Roman" pitchFamily="18" charset="0"/>
                <a:cs typeface="Times New Roman" pitchFamily="18" charset="0"/>
              </a:rPr>
            </a:br>
            <a:endParaRPr lang="es-ES" dirty="0">
              <a:latin typeface="Times New Roman" pitchFamily="18" charset="0"/>
              <a:cs typeface="Times New Roman" pitchFamily="18" charset="0"/>
            </a:endParaRPr>
          </a:p>
        </p:txBody>
      </p:sp>
      <p:sp>
        <p:nvSpPr>
          <p:cNvPr id="7" name="6 Rectángulo"/>
          <p:cNvSpPr/>
          <p:nvPr/>
        </p:nvSpPr>
        <p:spPr>
          <a:xfrm>
            <a:off x="4644008" y="1700808"/>
            <a:ext cx="4104456" cy="43088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000" b="1" dirty="0" smtClean="0">
                <a:solidFill>
                  <a:schemeClr val="accent1">
                    <a:lumMod val="50000"/>
                  </a:schemeClr>
                </a:solidFill>
                <a:latin typeface="Times New Roman" pitchFamily="18" charset="0"/>
                <a:cs typeface="Times New Roman" pitchFamily="18" charset="0"/>
              </a:rPr>
              <a:t>Contexto Urbano </a:t>
            </a:r>
          </a:p>
          <a:p>
            <a:r>
              <a:rPr lang="es-MX" sz="2000" b="1" dirty="0" smtClean="0">
                <a:solidFill>
                  <a:srgbClr val="FF6600"/>
                </a:solidFill>
              </a:rPr>
              <a:t/>
            </a:r>
            <a:br>
              <a:rPr lang="es-MX" sz="2000" b="1" dirty="0" smtClean="0">
                <a:solidFill>
                  <a:srgbClr val="FF6600"/>
                </a:solidFill>
              </a:rPr>
            </a:br>
            <a:r>
              <a:rPr lang="es-MX" dirty="0" smtClean="0">
                <a:latin typeface="Times New Roman" pitchFamily="18" charset="0"/>
                <a:cs typeface="Times New Roman" pitchFamily="18" charset="0"/>
              </a:rPr>
              <a:t>Debido a la situación laboral y al comportamiento de las familias, (trabajo de ambos padres, pandillaje, delincuencia etc.) la realidad nos ha demostrado:</a:t>
            </a:r>
          </a:p>
          <a:p>
            <a:endParaRPr lang="es-MX" dirty="0" smtClean="0">
              <a:latin typeface="Times New Roman" pitchFamily="18" charset="0"/>
              <a:cs typeface="Times New Roman" pitchFamily="18" charset="0"/>
            </a:endParaRPr>
          </a:p>
          <a:p>
            <a:pPr>
              <a:buClr>
                <a:schemeClr val="accent6">
                  <a:lumMod val="50000"/>
                </a:schemeClr>
              </a:buClr>
              <a:buSzPct val="109000"/>
              <a:buFont typeface="Webdings" pitchFamily="18" charset="2"/>
              <a:buChar char=""/>
            </a:pPr>
            <a:r>
              <a:rPr lang="es-MX" dirty="0" smtClean="0">
                <a:latin typeface="Times New Roman" pitchFamily="18" charset="0"/>
                <a:cs typeface="Times New Roman" pitchFamily="18" charset="0"/>
              </a:rPr>
              <a:t>Las sesiones se desarrollan una vez por semana, normalmente los sábados</a:t>
            </a:r>
          </a:p>
          <a:p>
            <a:pPr>
              <a:buClr>
                <a:schemeClr val="accent6">
                  <a:lumMod val="50000"/>
                </a:schemeClr>
              </a:buClr>
              <a:buSzPct val="109000"/>
              <a:buFont typeface="Webdings" pitchFamily="18" charset="2"/>
              <a:buChar char=""/>
            </a:pPr>
            <a:r>
              <a:rPr lang="es-MX" dirty="0" smtClean="0">
                <a:latin typeface="Times New Roman" pitchFamily="18" charset="0"/>
                <a:cs typeface="Times New Roman" pitchFamily="18" charset="0"/>
              </a:rPr>
              <a:t> las 3 horas de tutoría se dan conjuntamente</a:t>
            </a:r>
          </a:p>
          <a:p>
            <a:pPr>
              <a:buClr>
                <a:schemeClr val="accent6">
                  <a:lumMod val="50000"/>
                </a:schemeClr>
              </a:buClr>
              <a:buSzPct val="109000"/>
            </a:pPr>
            <a:endParaRPr lang="es-MX" dirty="0">
              <a:latin typeface="Times New Roman" pitchFamily="18" charset="0"/>
              <a:cs typeface="Times New Roman" pitchFamily="18" charset="0"/>
            </a:endParaRPr>
          </a:p>
          <a:p>
            <a:pPr>
              <a:buClr>
                <a:schemeClr val="accent6">
                  <a:lumMod val="50000"/>
                </a:schemeClr>
              </a:buClr>
              <a:buSzPct val="109000"/>
              <a:buFont typeface="Webdings" pitchFamily="18" charset="2"/>
              <a:buChar char=""/>
            </a:pPr>
            <a:r>
              <a:rPr lang="es-MX" dirty="0" smtClean="0">
                <a:latin typeface="Times New Roman" pitchFamily="18" charset="0"/>
                <a:cs typeface="Times New Roman" pitchFamily="18" charset="0"/>
              </a:rPr>
              <a:t>Mayor participación de padres de familia en acompañar, garantizando la seguridad de sus hijos e hijas</a:t>
            </a:r>
            <a:r>
              <a:rPr lang="es-MX" b="1" dirty="0" smtClean="0"/>
              <a:t>.</a:t>
            </a:r>
            <a:r>
              <a:rPr lang="es-ES" dirty="0" smtClean="0"/>
              <a:t> </a:t>
            </a:r>
            <a:endParaRPr lang="es-ES" dirty="0"/>
          </a:p>
        </p:txBody>
      </p:sp>
      <p:sp>
        <p:nvSpPr>
          <p:cNvPr id="8" name="7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9"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pic>
        <p:nvPicPr>
          <p:cNvPr id="2050" name="Picture 2" descr="C:\Program Files\Microsoft Office\MEDIA\CAGCAT10\j0185604.wmf"/>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611560" y="836712"/>
            <a:ext cx="706820" cy="7075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95736" y="692696"/>
            <a:ext cx="4572000" cy="830997"/>
          </a:xfrm>
          <a:prstGeom prst="rect">
            <a:avLst/>
          </a:prstGeom>
        </p:spPr>
        <p:txBody>
          <a:bodyPr>
            <a:spAutoFit/>
          </a:bodyPr>
          <a:lstStyle/>
          <a:p>
            <a:pPr algn="ctr"/>
            <a:r>
              <a:rPr lang="es-MX" sz="2400" b="1" dirty="0" smtClean="0">
                <a:solidFill>
                  <a:srgbClr val="FF6600"/>
                </a:solidFill>
                <a:latin typeface="Times New Roman" pitchFamily="18" charset="0"/>
                <a:cs typeface="Times New Roman" pitchFamily="18" charset="0"/>
              </a:rPr>
              <a:t>¿Cuáles son los criterios para seleccionar las escuelas? </a:t>
            </a:r>
            <a:endParaRPr lang="es-ES" sz="2400" dirty="0">
              <a:latin typeface="Times New Roman" pitchFamily="18" charset="0"/>
              <a:cs typeface="Times New Roman" pitchFamily="18" charset="0"/>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pic>
        <p:nvPicPr>
          <p:cNvPr id="6"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7" name="6 Rectángulo"/>
          <p:cNvSpPr/>
          <p:nvPr/>
        </p:nvSpPr>
        <p:spPr>
          <a:xfrm>
            <a:off x="395536" y="2348880"/>
            <a:ext cx="7992888" cy="34163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MX" dirty="0" smtClean="0">
                <a:latin typeface="Times New Roman" pitchFamily="18" charset="0"/>
                <a:cs typeface="Times New Roman" pitchFamily="18" charset="0"/>
              </a:rPr>
              <a:t>La Escuela debe ser pública, ubicada en el sector de influencia del AEP.</a:t>
            </a:r>
          </a:p>
          <a:p>
            <a:pPr>
              <a:buClr>
                <a:srgbClr val="FFC000"/>
              </a:buClr>
              <a:buSzPct val="112000"/>
            </a:pPr>
            <a:endParaRPr lang="es-MX" dirty="0" smtClean="0">
              <a:latin typeface="Times New Roman" pitchFamily="18" charset="0"/>
              <a:cs typeface="Times New Roman" pitchFamily="18" charset="0"/>
            </a:endParaRPr>
          </a:p>
          <a:p>
            <a:pPr>
              <a:buClr>
                <a:srgbClr val="FFC000"/>
              </a:buClr>
              <a:buSzPct val="112000"/>
              <a:buFont typeface="Wingdings" pitchFamily="2" charset="2"/>
              <a:buChar char="J"/>
            </a:pPr>
            <a:r>
              <a:rPr lang="es-MX" dirty="0" smtClean="0">
                <a:latin typeface="Times New Roman" pitchFamily="18" charset="0"/>
                <a:cs typeface="Times New Roman" pitchFamily="18" charset="0"/>
              </a:rPr>
              <a:t>La escuela presenta problemas de bajo rendimiento, reprobación y/o repetición</a:t>
            </a:r>
          </a:p>
          <a:p>
            <a:pPr>
              <a:buClr>
                <a:srgbClr val="FFC000"/>
              </a:buClr>
              <a:buSzPct val="112000"/>
            </a:pPr>
            <a:endParaRPr lang="es-MX" dirty="0">
              <a:latin typeface="Times New Roman" pitchFamily="18" charset="0"/>
              <a:cs typeface="Times New Roman" pitchFamily="18" charset="0"/>
            </a:endParaRPr>
          </a:p>
          <a:p>
            <a:pPr>
              <a:buClr>
                <a:srgbClr val="FFC000"/>
              </a:buClr>
              <a:buSzPct val="112000"/>
              <a:buFont typeface="Wingdings" pitchFamily="2" charset="2"/>
              <a:buChar char="J"/>
            </a:pPr>
            <a:r>
              <a:rPr lang="es-MX" dirty="0" smtClean="0">
                <a:latin typeface="Times New Roman" pitchFamily="18" charset="0"/>
                <a:cs typeface="Times New Roman" pitchFamily="18" charset="0"/>
              </a:rPr>
              <a:t>Debe existir disposición del personal docente (Directores y Maestro) en apoyar y </a:t>
            </a:r>
          </a:p>
          <a:p>
            <a:pPr>
              <a:buClr>
                <a:srgbClr val="FFC000"/>
              </a:buClr>
              <a:buSzPct val="112000"/>
            </a:pPr>
            <a:r>
              <a:rPr lang="es-MX" dirty="0" smtClean="0">
                <a:latin typeface="Times New Roman" pitchFamily="18" charset="0"/>
                <a:cs typeface="Times New Roman" pitchFamily="18" charset="0"/>
              </a:rPr>
              <a:t>comprometerse a asumir la tutoría solidaria de niño a niño, ratificada por medio de un compromiso. </a:t>
            </a:r>
          </a:p>
          <a:p>
            <a:pPr>
              <a:buClr>
                <a:srgbClr val="FFC000"/>
              </a:buClr>
              <a:buSzPct val="112000"/>
            </a:pPr>
            <a:endParaRPr lang="es-MX" dirty="0">
              <a:latin typeface="Times New Roman" pitchFamily="18" charset="0"/>
              <a:cs typeface="Times New Roman" pitchFamily="18" charset="0"/>
            </a:endParaRPr>
          </a:p>
          <a:p>
            <a:pPr>
              <a:buClr>
                <a:srgbClr val="FFC000"/>
              </a:buClr>
              <a:buSzPct val="112000"/>
              <a:buFont typeface="Wingdings" pitchFamily="2" charset="2"/>
              <a:buChar char="J"/>
            </a:pPr>
            <a:r>
              <a:rPr lang="es-MX" dirty="0" smtClean="0">
                <a:latin typeface="Times New Roman" pitchFamily="18" charset="0"/>
                <a:cs typeface="Times New Roman" pitchFamily="18" charset="0"/>
              </a:rPr>
              <a:t>Apoyo de los padres de familia, traducido en la firma de un compromiso para acompañar por turnos al desarrollo de las sesiones de las tutorías</a:t>
            </a:r>
          </a:p>
          <a:p>
            <a:pPr>
              <a:buClr>
                <a:srgbClr val="FFC000"/>
              </a:buClr>
              <a:buSzPct val="112000"/>
              <a:buFont typeface="Wingdings" pitchFamily="2" charset="2"/>
              <a:buChar char="J"/>
            </a:pPr>
            <a:endParaRPr lang="es-MX" dirty="0" smtClean="0">
              <a:latin typeface="Times New Roman" pitchFamily="18" charset="0"/>
              <a:cs typeface="Times New Roman" pitchFamily="18" charset="0"/>
            </a:endParaRPr>
          </a:p>
          <a:p>
            <a:pPr>
              <a:buClr>
                <a:srgbClr val="FFC000"/>
              </a:buClr>
              <a:buSzPct val="112000"/>
              <a:buFont typeface="Wingdings" pitchFamily="2" charset="2"/>
              <a:buChar char="J"/>
            </a:pPr>
            <a:r>
              <a:rPr lang="es-MX" dirty="0" smtClean="0">
                <a:latin typeface="Times New Roman" pitchFamily="18" charset="0"/>
                <a:cs typeface="Times New Roman" pitchFamily="18" charset="0"/>
              </a:rPr>
              <a:t> La escuela facilita un espacio físico para realizar las tutorías.</a:t>
            </a:r>
            <a:endParaRPr lang="es-ES" dirty="0">
              <a:latin typeface="Times New Roman" pitchFamily="18" charset="0"/>
              <a:cs typeface="Times New Roman" pitchFamily="18" charset="0"/>
            </a:endParaRPr>
          </a:p>
        </p:txBody>
      </p:sp>
      <p:sp>
        <p:nvSpPr>
          <p:cNvPr id="8" name="7 Rectángulo"/>
          <p:cNvSpPr/>
          <p:nvPr/>
        </p:nvSpPr>
        <p:spPr>
          <a:xfrm>
            <a:off x="395536" y="1700808"/>
            <a:ext cx="3711272" cy="369332"/>
          </a:xfrm>
          <a:prstGeom prst="rect">
            <a:avLst/>
          </a:prstGeom>
        </p:spPr>
        <p:txBody>
          <a:bodyPr wrap="none">
            <a:spAutoFit/>
          </a:bodyPr>
          <a:lstStyle/>
          <a:p>
            <a:r>
              <a:rPr lang="es-MX" b="1" dirty="0" smtClean="0">
                <a:solidFill>
                  <a:schemeClr val="accent1">
                    <a:lumMod val="50000"/>
                  </a:schemeClr>
                </a:solidFill>
                <a:latin typeface="Times New Roman" pitchFamily="18" charset="0"/>
                <a:cs typeface="Times New Roman" pitchFamily="18" charset="0"/>
              </a:rPr>
              <a:t>Se considera los siguientes criterios</a:t>
            </a:r>
            <a:r>
              <a:rPr lang="es-MX" b="1" dirty="0" smtClean="0"/>
              <a:t>:</a:t>
            </a:r>
          </a:p>
        </p:txBody>
      </p:sp>
      <p:sp>
        <p:nvSpPr>
          <p:cNvPr id="9" name="8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10" name="9 Imagen" descr="school-animation-pencil.gif"/>
          <p:cNvPicPr>
            <a:picLocks noChangeAspect="1"/>
          </p:cNvPicPr>
          <p:nvPr/>
        </p:nvPicPr>
        <p:blipFill>
          <a:blip r:embed="rId4" cstate="print"/>
          <a:stretch>
            <a:fillRect/>
          </a:stretch>
        </p:blipFill>
        <p:spPr>
          <a:xfrm>
            <a:off x="6516216" y="836712"/>
            <a:ext cx="708670" cy="1417340"/>
          </a:xfrm>
          <a:prstGeom prst="rect">
            <a:avLst/>
          </a:prstGeom>
        </p:spPr>
      </p:pic>
      <p:sp>
        <p:nvSpPr>
          <p:cNvPr id="11" name="10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229600" cy="1296144"/>
          </a:xfrm>
        </p:spPr>
        <p:txBody>
          <a:bodyPr>
            <a:normAutofit fontScale="90000"/>
          </a:bodyPr>
          <a:lstStyle/>
          <a:p>
            <a:r>
              <a:rPr lang="es-ES" sz="2700" b="1" dirty="0" smtClean="0">
                <a:solidFill>
                  <a:schemeClr val="accent6">
                    <a:lumMod val="75000"/>
                  </a:schemeClr>
                </a:solidFill>
                <a:latin typeface="Times New Roman" pitchFamily="18" charset="0"/>
                <a:cs typeface="Times New Roman" pitchFamily="18" charset="0"/>
              </a:rPr>
              <a:t>¿Quiénes participan y que compromisos tienen los </a:t>
            </a:r>
            <a:br>
              <a:rPr lang="es-ES" sz="2700" b="1" dirty="0" smtClean="0">
                <a:solidFill>
                  <a:schemeClr val="accent6">
                    <a:lumMod val="75000"/>
                  </a:schemeClr>
                </a:solidFill>
                <a:latin typeface="Times New Roman" pitchFamily="18" charset="0"/>
                <a:cs typeface="Times New Roman" pitchFamily="18" charset="0"/>
              </a:rPr>
            </a:br>
            <a:r>
              <a:rPr lang="es-ES" sz="2700" b="1" dirty="0" smtClean="0">
                <a:solidFill>
                  <a:schemeClr val="accent6">
                    <a:lumMod val="75000"/>
                  </a:schemeClr>
                </a:solidFill>
                <a:latin typeface="Times New Roman" pitchFamily="18" charset="0"/>
                <a:cs typeface="Times New Roman" pitchFamily="18" charset="0"/>
              </a:rPr>
              <a:t>actores? </a:t>
            </a:r>
            <a:r>
              <a:rPr lang="es-ES" dirty="0" smtClean="0"/>
              <a:t/>
            </a:r>
            <a:br>
              <a:rPr lang="es-ES" dirty="0" smtClean="0"/>
            </a:br>
            <a:endParaRPr lang="es-ES" dirty="0"/>
          </a:p>
        </p:txBody>
      </p:sp>
      <p:pic>
        <p:nvPicPr>
          <p:cNvPr id="4" name="3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5" name="4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9" name="8 Marcador de contenido" descr="girl_reading_school_book_hg_wht.gif"/>
          <p:cNvPicPr>
            <a:picLocks noGrp="1" noChangeAspect="1"/>
          </p:cNvPicPr>
          <p:nvPr>
            <p:ph idx="1"/>
          </p:nvPr>
        </p:nvPicPr>
        <p:blipFill>
          <a:blip r:embed="rId3" cstate="print"/>
          <a:stretch>
            <a:fillRect/>
          </a:stretch>
        </p:blipFill>
        <p:spPr>
          <a:xfrm>
            <a:off x="5796136" y="1700808"/>
            <a:ext cx="2962275" cy="2581411"/>
          </a:xfrm>
        </p:spPr>
      </p:pic>
      <p:sp>
        <p:nvSpPr>
          <p:cNvPr id="7" name="6 Rectángulo"/>
          <p:cNvSpPr/>
          <p:nvPr/>
        </p:nvSpPr>
        <p:spPr>
          <a:xfrm>
            <a:off x="395536" y="1772816"/>
            <a:ext cx="3456203" cy="369332"/>
          </a:xfrm>
          <a:prstGeom prst="rect">
            <a:avLst/>
          </a:prstGeom>
        </p:spPr>
        <p:txBody>
          <a:bodyPr wrap="none">
            <a:spAutoFit/>
          </a:bodyPr>
          <a:lstStyle/>
          <a:p>
            <a:pPr>
              <a:buClr>
                <a:schemeClr val="accent4"/>
              </a:buClr>
              <a:buSzPct val="112000"/>
              <a:buFont typeface="Wingdings" pitchFamily="2" charset="2"/>
              <a:buChar char=""/>
            </a:pPr>
            <a:r>
              <a:rPr lang="es-MX" b="1" dirty="0" smtClean="0">
                <a:solidFill>
                  <a:srgbClr val="002060"/>
                </a:solidFill>
              </a:rPr>
              <a:t>Rol de la Dirección de la Escuela</a:t>
            </a:r>
            <a:endParaRPr lang="es-ES" b="1" dirty="0">
              <a:solidFill>
                <a:srgbClr val="002060"/>
              </a:solidFill>
            </a:endParaRPr>
          </a:p>
        </p:txBody>
      </p:sp>
      <p:sp>
        <p:nvSpPr>
          <p:cNvPr id="8" name="7 Rectángulo"/>
          <p:cNvSpPr/>
          <p:nvPr/>
        </p:nvSpPr>
        <p:spPr>
          <a:xfrm>
            <a:off x="467544" y="2132856"/>
            <a:ext cx="5814392" cy="3970318"/>
          </a:xfrm>
          <a:prstGeom prst="rect">
            <a:avLst/>
          </a:prstGeom>
        </p:spPr>
        <p:txBody>
          <a:bodyPr wrap="square">
            <a:spAutoFit/>
          </a:bodyPr>
          <a:lstStyle/>
          <a:p>
            <a:pPr>
              <a:buClr>
                <a:schemeClr val="accent2"/>
              </a:buClr>
              <a:buSzPct val="115000"/>
              <a:buFont typeface="Wingdings" pitchFamily="2" charset="2"/>
              <a:buChar char=""/>
            </a:pPr>
            <a:r>
              <a:rPr lang="es-ES" dirty="0" smtClean="0">
                <a:latin typeface="Times New Roman" pitchFamily="18" charset="0"/>
                <a:cs typeface="Times New Roman" pitchFamily="18" charset="0"/>
              </a:rPr>
              <a:t>Manejar la actividad como propia, ya que </a:t>
            </a:r>
            <a:br>
              <a:rPr lang="es-ES" dirty="0" smtClean="0">
                <a:latin typeface="Times New Roman" pitchFamily="18" charset="0"/>
                <a:cs typeface="Times New Roman" pitchFamily="18" charset="0"/>
              </a:rPr>
            </a:br>
            <a:r>
              <a:rPr lang="es-ES" dirty="0" smtClean="0">
                <a:latin typeface="Times New Roman" pitchFamily="18" charset="0"/>
                <a:cs typeface="Times New Roman" pitchFamily="18" charset="0"/>
              </a:rPr>
              <a:t>es el apoyo para un problema que presenta</a:t>
            </a:r>
            <a:br>
              <a:rPr lang="es-ES" dirty="0" smtClean="0">
                <a:latin typeface="Times New Roman" pitchFamily="18" charset="0"/>
                <a:cs typeface="Times New Roman" pitchFamily="18" charset="0"/>
              </a:rPr>
            </a:br>
            <a:r>
              <a:rPr lang="es-ES" dirty="0" smtClean="0">
                <a:latin typeface="Times New Roman" pitchFamily="18" charset="0"/>
                <a:cs typeface="Times New Roman" pitchFamily="18" charset="0"/>
              </a:rPr>
              <a:t>la entidad educativa.</a:t>
            </a:r>
          </a:p>
          <a:p>
            <a:pPr>
              <a:buClr>
                <a:schemeClr val="accent2"/>
              </a:buClr>
              <a:buSzPct val="115000"/>
            </a:pPr>
            <a:r>
              <a:rPr lang="es-ES" dirty="0" smtClean="0">
                <a:latin typeface="Times New Roman" pitchFamily="18" charset="0"/>
                <a:cs typeface="Times New Roman" pitchFamily="18" charset="0"/>
              </a:rPr>
              <a:t> </a:t>
            </a:r>
            <a:endParaRPr lang="es-ES" sz="1050" dirty="0">
              <a:latin typeface="Times New Roman" pitchFamily="18" charset="0"/>
              <a:cs typeface="Times New Roman" pitchFamily="18" charset="0"/>
            </a:endParaRPr>
          </a:p>
          <a:p>
            <a:pPr>
              <a:buClr>
                <a:schemeClr val="accent2"/>
              </a:buClr>
              <a:buSzPct val="115000"/>
              <a:buFont typeface="Wingdings" pitchFamily="2" charset="2"/>
              <a:buChar char=""/>
            </a:pPr>
            <a:r>
              <a:rPr lang="es-ES" dirty="0" smtClean="0">
                <a:latin typeface="Times New Roman" pitchFamily="18" charset="0"/>
                <a:cs typeface="Times New Roman" pitchFamily="18" charset="0"/>
              </a:rPr>
              <a:t>Presentar resultados  cada bimestre o periodo </a:t>
            </a:r>
          </a:p>
          <a:p>
            <a:pPr>
              <a:buClr>
                <a:schemeClr val="accent2"/>
              </a:buClr>
              <a:buSzPct val="115000"/>
            </a:pPr>
            <a:endParaRPr lang="es-ES" dirty="0" smtClean="0">
              <a:latin typeface="Times New Roman" pitchFamily="18" charset="0"/>
              <a:cs typeface="Times New Roman" pitchFamily="18" charset="0"/>
            </a:endParaRPr>
          </a:p>
          <a:p>
            <a:pPr>
              <a:buClr>
                <a:schemeClr val="accent2"/>
              </a:buClr>
              <a:buSzPct val="115000"/>
              <a:buFont typeface="Wingdings" pitchFamily="2" charset="2"/>
              <a:buChar char=""/>
            </a:pPr>
            <a:r>
              <a:rPr lang="es-ES" dirty="0" smtClean="0">
                <a:latin typeface="Times New Roman" pitchFamily="18" charset="0"/>
                <a:cs typeface="Times New Roman" pitchFamily="18" charset="0"/>
              </a:rPr>
              <a:t>Mantener motivada la escuela con relación al proyecto </a:t>
            </a:r>
          </a:p>
          <a:p>
            <a:pPr>
              <a:buClr>
                <a:schemeClr val="accent2"/>
              </a:buClr>
              <a:buSzPct val="115000"/>
            </a:pPr>
            <a:endParaRPr lang="es-MX" dirty="0" smtClean="0">
              <a:latin typeface="Times New Roman" pitchFamily="18" charset="0"/>
              <a:cs typeface="Times New Roman" pitchFamily="18" charset="0"/>
            </a:endParaRPr>
          </a:p>
          <a:p>
            <a:pPr>
              <a:buClr>
                <a:schemeClr val="accent2"/>
              </a:buClr>
              <a:buSzPct val="115000"/>
              <a:buFont typeface="Wingdings" pitchFamily="2" charset="2"/>
              <a:buChar char=""/>
            </a:pPr>
            <a:r>
              <a:rPr lang="es-MX" dirty="0" smtClean="0">
                <a:latin typeface="Times New Roman" pitchFamily="18" charset="0"/>
                <a:cs typeface="Times New Roman" pitchFamily="18" charset="0"/>
              </a:rPr>
              <a:t>Nombrar un “Maestro Guía” para que coordine y asegure el buen desarrollo de las Tutorías</a:t>
            </a:r>
          </a:p>
          <a:p>
            <a:pPr>
              <a:buClr>
                <a:schemeClr val="accent2"/>
              </a:buClr>
              <a:buSzPct val="115000"/>
            </a:pPr>
            <a:endParaRPr lang="es-MX" dirty="0" smtClean="0">
              <a:latin typeface="Times New Roman" pitchFamily="18" charset="0"/>
              <a:cs typeface="Times New Roman" pitchFamily="18" charset="0"/>
            </a:endParaRPr>
          </a:p>
          <a:p>
            <a:pPr>
              <a:buClr>
                <a:schemeClr val="accent2"/>
              </a:buClr>
              <a:buSzPct val="115000"/>
              <a:buFont typeface="Wingdings" pitchFamily="2" charset="2"/>
              <a:buChar char=""/>
            </a:pPr>
            <a:r>
              <a:rPr lang="es-MX" dirty="0" smtClean="0">
                <a:latin typeface="Times New Roman" pitchFamily="18" charset="0"/>
                <a:cs typeface="Times New Roman" pitchFamily="18" charset="0"/>
              </a:rPr>
              <a:t>Asegurar la incorporación de los Padres de Familia.</a:t>
            </a:r>
          </a:p>
          <a:p>
            <a:pPr>
              <a:buClr>
                <a:schemeClr val="accent2"/>
              </a:buClr>
              <a:buSzPct val="115000"/>
            </a:pPr>
            <a:endParaRPr lang="es-MX" dirty="0" smtClean="0">
              <a:latin typeface="Times New Roman" pitchFamily="18" charset="0"/>
              <a:cs typeface="Times New Roman" pitchFamily="18" charset="0"/>
            </a:endParaRPr>
          </a:p>
          <a:p>
            <a:pPr>
              <a:buClr>
                <a:schemeClr val="accent2"/>
              </a:buClr>
              <a:buSzPct val="115000"/>
              <a:buFont typeface="Wingdings" pitchFamily="2" charset="2"/>
              <a:buChar char=""/>
            </a:pPr>
            <a:r>
              <a:rPr lang="es-MX" dirty="0" smtClean="0">
                <a:latin typeface="Times New Roman" pitchFamily="18" charset="0"/>
                <a:cs typeface="Times New Roman" pitchFamily="18" charset="0"/>
              </a:rPr>
              <a:t>Convocar a reuniones periódicas a los diferentes actores.</a:t>
            </a:r>
            <a:endParaRPr lang="es-ES" dirty="0">
              <a:latin typeface="Times New Roman" pitchFamily="18" charset="0"/>
              <a:cs typeface="Times New Roman" pitchFamily="18" charset="0"/>
            </a:endParaRPr>
          </a:p>
        </p:txBody>
      </p:sp>
      <p:pic>
        <p:nvPicPr>
          <p:cNvPr id="10" name="Imagen 3"/>
          <p:cNvPicPr>
            <a:picLocks noChangeAspect="1"/>
          </p:cNvPicPr>
          <p:nvPr/>
        </p:nvPicPr>
        <p:blipFill>
          <a:blip r:embed="rId4"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11" name="10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a:buClr>
                <a:schemeClr val="tx2"/>
              </a:buClr>
              <a:buFont typeface="Wingdings" pitchFamily="2" charset="2"/>
              <a:buChar char="J"/>
            </a:pPr>
            <a:r>
              <a:rPr lang="es-MX" sz="1800" dirty="0" smtClean="0">
                <a:latin typeface="Times New Roman" pitchFamily="18" charset="0"/>
                <a:cs typeface="Times New Roman" pitchFamily="18" charset="0"/>
              </a:rPr>
              <a:t>Coordina la labor de los alumnos tutores </a:t>
            </a:r>
          </a:p>
          <a:p>
            <a:pPr>
              <a:buClr>
                <a:schemeClr val="tx2"/>
              </a:buClr>
              <a:buFont typeface="Wingdings" pitchFamily="2" charset="2"/>
              <a:buChar char="J"/>
            </a:pPr>
            <a:r>
              <a:rPr lang="es-MX" sz="1800" dirty="0" smtClean="0">
                <a:latin typeface="Times New Roman" pitchFamily="18" charset="0"/>
                <a:cs typeface="Times New Roman" pitchFamily="18" charset="0"/>
              </a:rPr>
              <a:t>Capacita y brinda reforzamiento a los </a:t>
            </a:r>
          </a:p>
          <a:p>
            <a:pPr>
              <a:buClr>
                <a:schemeClr val="tx2"/>
              </a:buClr>
              <a:buFont typeface="Wingdings" pitchFamily="2" charset="2"/>
              <a:buChar char="J"/>
            </a:pPr>
            <a:r>
              <a:rPr lang="es-MX" sz="1800" dirty="0" smtClean="0">
                <a:latin typeface="Times New Roman" pitchFamily="18" charset="0"/>
                <a:cs typeface="Times New Roman" pitchFamily="18" charset="0"/>
              </a:rPr>
              <a:t>alumnos tutores para garantizar la calidad</a:t>
            </a:r>
          </a:p>
          <a:p>
            <a:pPr>
              <a:buClr>
                <a:schemeClr val="tx2"/>
              </a:buClr>
              <a:buFont typeface="Wingdings" pitchFamily="2" charset="2"/>
              <a:buChar char="J"/>
            </a:pPr>
            <a:r>
              <a:rPr lang="es-MX" sz="1800" dirty="0" smtClean="0">
                <a:latin typeface="Times New Roman" pitchFamily="18" charset="0"/>
                <a:cs typeface="Times New Roman" pitchFamily="18" charset="0"/>
              </a:rPr>
              <a:t>Monitorea y asesora en el aula el desarrollo de las tutorías </a:t>
            </a:r>
          </a:p>
          <a:p>
            <a:pPr>
              <a:buClr>
                <a:schemeClr val="tx2"/>
              </a:buClr>
              <a:buFont typeface="Wingdings" pitchFamily="2" charset="2"/>
              <a:buChar char="J"/>
            </a:pPr>
            <a:r>
              <a:rPr lang="es-MX" sz="1800" dirty="0" smtClean="0">
                <a:latin typeface="Times New Roman" pitchFamily="18" charset="0"/>
                <a:cs typeface="Times New Roman" pitchFamily="18" charset="0"/>
              </a:rPr>
              <a:t> Recolecta las guías didácticas o contenidos que el maestro de grado elabore para sus tutores </a:t>
            </a:r>
          </a:p>
          <a:p>
            <a:pPr>
              <a:buClr>
                <a:schemeClr val="tx2"/>
              </a:buClr>
              <a:buFont typeface="Wingdings" pitchFamily="2" charset="2"/>
              <a:buChar char="J"/>
            </a:pPr>
            <a:r>
              <a:rPr lang="es-MX" sz="1800" dirty="0" smtClean="0">
                <a:latin typeface="Times New Roman" pitchFamily="18" charset="0"/>
                <a:cs typeface="Times New Roman" pitchFamily="18" charset="0"/>
              </a:rPr>
              <a:t>Orienta a los tutores en la presentación de informes sobre el progreso de los compañeros de estudio</a:t>
            </a:r>
          </a:p>
          <a:p>
            <a:pPr>
              <a:buClr>
                <a:schemeClr val="tx2"/>
              </a:buClr>
              <a:buFont typeface="Wingdings" pitchFamily="2" charset="2"/>
              <a:buChar char="J"/>
            </a:pPr>
            <a:r>
              <a:rPr lang="es-MX" sz="1800" dirty="0" smtClean="0">
                <a:latin typeface="Times New Roman" pitchFamily="18" charset="0"/>
                <a:cs typeface="Times New Roman" pitchFamily="18" charset="0"/>
              </a:rPr>
              <a:t>Consolida las copias de calificaciones de cada grado, junto con el Comité Educativo.</a:t>
            </a:r>
          </a:p>
          <a:p>
            <a:pPr>
              <a:buClr>
                <a:schemeClr val="tx2"/>
              </a:buClr>
              <a:buFont typeface="Wingdings" pitchFamily="2" charset="2"/>
              <a:buChar char="J"/>
            </a:pPr>
            <a:r>
              <a:rPr lang="es-MX" sz="1800" dirty="0" smtClean="0">
                <a:latin typeface="Times New Roman" pitchFamily="18" charset="0"/>
                <a:cs typeface="Times New Roman" pitchFamily="18" charset="0"/>
              </a:rPr>
              <a:t>Integra a los padres de familia</a:t>
            </a:r>
            <a:endParaRPr lang="es-ES" sz="1800" dirty="0">
              <a:latin typeface="Times New Roman" pitchFamily="18" charset="0"/>
              <a:cs typeface="Times New Roman" pitchFamily="18" charset="0"/>
            </a:endParaRPr>
          </a:p>
        </p:txBody>
      </p:sp>
      <p:sp>
        <p:nvSpPr>
          <p:cNvPr id="4" name="3 Igual que"/>
          <p:cNvSpPr/>
          <p:nvPr/>
        </p:nvSpPr>
        <p:spPr>
          <a:xfrm>
            <a:off x="-900608" y="0"/>
            <a:ext cx="7200800" cy="764704"/>
          </a:xfrm>
          <a:prstGeom prst="mathEqua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dirty="0">
              <a:solidFill>
                <a:schemeClr val="tx1"/>
              </a:solidFill>
            </a:endParaRPr>
          </a:p>
        </p:txBody>
      </p:sp>
      <p:pic>
        <p:nvPicPr>
          <p:cNvPr id="5" name="4 Imagen" descr="C:\Users\yeny_morales\AppData\Roaming\Skype\live#3ad6aa1429dc5771fd\media_messaging\media_cache_v3\^2EEF25307D0661081706DE756961E4FEE7B28DFD6A68E56B7A^pimgpsh_fullsize_distr.png"/>
          <p:cNvPicPr/>
          <p:nvPr/>
        </p:nvPicPr>
        <p:blipFill>
          <a:blip r:embed="rId2" cstate="print"/>
          <a:srcRect l="6207" t="17734" r="5459" b="20197"/>
          <a:stretch>
            <a:fillRect/>
          </a:stretch>
        </p:blipFill>
        <p:spPr bwMode="auto">
          <a:xfrm>
            <a:off x="6572944" y="72008"/>
            <a:ext cx="2463552" cy="692696"/>
          </a:xfrm>
          <a:prstGeom prst="rect">
            <a:avLst/>
          </a:prstGeom>
          <a:noFill/>
          <a:ln w="9525">
            <a:noFill/>
            <a:miter lim="800000"/>
            <a:headEnd/>
            <a:tailEnd/>
          </a:ln>
        </p:spPr>
      </p:pic>
      <p:sp>
        <p:nvSpPr>
          <p:cNvPr id="6" name="5 Rectángulo"/>
          <p:cNvSpPr/>
          <p:nvPr/>
        </p:nvSpPr>
        <p:spPr>
          <a:xfrm>
            <a:off x="3563888" y="908720"/>
            <a:ext cx="2565767" cy="369332"/>
          </a:xfrm>
          <a:prstGeom prst="rect">
            <a:avLst/>
          </a:prstGeom>
        </p:spPr>
        <p:txBody>
          <a:bodyPr wrap="none">
            <a:spAutoFit/>
          </a:bodyPr>
          <a:lstStyle/>
          <a:p>
            <a:pPr>
              <a:buClr>
                <a:schemeClr val="tx2"/>
              </a:buClr>
              <a:buSzPct val="110000"/>
              <a:buFont typeface="Wingdings" pitchFamily="2" charset="2"/>
              <a:buChar char="Ü"/>
            </a:pPr>
            <a:r>
              <a:rPr lang="es-MX" b="1" dirty="0" smtClean="0">
                <a:solidFill>
                  <a:schemeClr val="accent6">
                    <a:lumMod val="75000"/>
                  </a:schemeClr>
                </a:solidFill>
                <a:latin typeface="Times New Roman" pitchFamily="18" charset="0"/>
                <a:cs typeface="Times New Roman" pitchFamily="18" charset="0"/>
              </a:rPr>
              <a:t>Rol del Maestro Guía</a:t>
            </a:r>
            <a:r>
              <a:rPr lang="es-ES" dirty="0" smtClean="0">
                <a:solidFill>
                  <a:schemeClr val="accent6">
                    <a:lumMod val="75000"/>
                  </a:schemeClr>
                </a:solidFill>
                <a:latin typeface="Times New Roman" pitchFamily="18" charset="0"/>
                <a:cs typeface="Times New Roman" pitchFamily="18" charset="0"/>
              </a:rPr>
              <a:t> </a:t>
            </a:r>
            <a:endParaRPr lang="es-ES" dirty="0">
              <a:solidFill>
                <a:schemeClr val="accent6">
                  <a:lumMod val="75000"/>
                </a:schemeClr>
              </a:solidFill>
              <a:latin typeface="Times New Roman" pitchFamily="18" charset="0"/>
              <a:cs typeface="Times New Roman" pitchFamily="18" charset="0"/>
            </a:endParaRPr>
          </a:p>
        </p:txBody>
      </p:sp>
      <p:pic>
        <p:nvPicPr>
          <p:cNvPr id="7" name="Imagen 3"/>
          <p:cNvPicPr>
            <a:picLocks noChangeAspect="1"/>
          </p:cNvPicPr>
          <p:nvPr/>
        </p:nvPicPr>
        <p:blipFill>
          <a:blip r:embed="rId3" cstate="print">
            <a:extLst>
              <a:ext uri="{28A0092B-C50C-407E-A947-70E740481C1C}">
                <a14:useLocalDpi xmlns="" xmlns:a14="http://schemas.microsoft.com/office/drawing/2010/main" val="0"/>
              </a:ext>
            </a:extLst>
          </a:blip>
          <a:srcRect t="19662"/>
          <a:stretch>
            <a:fillRect/>
          </a:stretch>
        </p:blipFill>
        <p:spPr>
          <a:xfrm>
            <a:off x="6804247" y="6307977"/>
            <a:ext cx="2339753" cy="550023"/>
          </a:xfrm>
          <a:prstGeom prst="rect">
            <a:avLst/>
          </a:prstGeom>
        </p:spPr>
      </p:pic>
      <p:sp>
        <p:nvSpPr>
          <p:cNvPr id="8" name="7 CuadroTexto"/>
          <p:cNvSpPr txBox="1"/>
          <p:nvPr/>
        </p:nvSpPr>
        <p:spPr>
          <a:xfrm>
            <a:off x="395536" y="6381328"/>
            <a:ext cx="2376264" cy="230832"/>
          </a:xfrm>
          <a:prstGeom prst="rect">
            <a:avLst/>
          </a:prstGeom>
          <a:noFill/>
        </p:spPr>
        <p:txBody>
          <a:bodyPr wrap="square" rtlCol="0">
            <a:spAutoFit/>
          </a:bodyPr>
          <a:lstStyle/>
          <a:p>
            <a:pPr>
              <a:buClr>
                <a:schemeClr val="tx2"/>
              </a:buClr>
              <a:buFont typeface="Wingdings" pitchFamily="2" charset="2"/>
              <a:buChar char=""/>
            </a:pPr>
            <a:r>
              <a:rPr lang="es-ES" sz="900" b="1" i="1" dirty="0" smtClean="0">
                <a:latin typeface="Arial" pitchFamily="34" charset="0"/>
                <a:cs typeface="Arial" pitchFamily="34" charset="0"/>
              </a:rPr>
              <a:t>Elaborado por: Gabriela Nycol Lagos </a:t>
            </a:r>
            <a:endParaRPr lang="es-ES" sz="9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DE28F5BD4E6914D80357F160A057FFA" ma:contentTypeVersion="10" ma:contentTypeDescription="Crear nuevo documento." ma:contentTypeScope="" ma:versionID="2bfef94691b18f1e48f8d7273a607cb8">
  <xsd:schema xmlns:xsd="http://www.w3.org/2001/XMLSchema" xmlns:xs="http://www.w3.org/2001/XMLSchema" xmlns:p="http://schemas.microsoft.com/office/2006/metadata/properties" xmlns:ns2="5ac9d833-11ba-497e-aa66-aa35bc8336bc" xmlns:ns3="cde309e8-7dea-44cc-8b99-e57d2e8cf6d9" targetNamespace="http://schemas.microsoft.com/office/2006/metadata/properties" ma:root="true" ma:fieldsID="c466d2d323ad9519c018fe2f8e614fe0" ns2:_="" ns3:_="">
    <xsd:import namespace="5ac9d833-11ba-497e-aa66-aa35bc8336bc"/>
    <xsd:import namespace="cde309e8-7dea-44cc-8b99-e57d2e8cf6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9d833-11ba-497e-aa66-aa35bc8336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e309e8-7dea-44cc-8b99-e57d2e8cf6d9"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52C842-BF27-4D41-9349-E1F8350170ED}"/>
</file>

<file path=customXml/itemProps2.xml><?xml version="1.0" encoding="utf-8"?>
<ds:datastoreItem xmlns:ds="http://schemas.openxmlformats.org/officeDocument/2006/customXml" ds:itemID="{F907868B-D539-4FC2-9EE0-8A81CB93C446}"/>
</file>

<file path=customXml/itemProps3.xml><?xml version="1.0" encoding="utf-8"?>
<ds:datastoreItem xmlns:ds="http://schemas.openxmlformats.org/officeDocument/2006/customXml" ds:itemID="{8797C19C-BDF8-4BAB-B4A5-0C8483990C25}"/>
</file>

<file path=docProps/app.xml><?xml version="1.0" encoding="utf-8"?>
<Properties xmlns="http://schemas.openxmlformats.org/officeDocument/2006/extended-properties" xmlns:vt="http://schemas.openxmlformats.org/officeDocument/2006/docPropsVTypes">
  <TotalTime>527</TotalTime>
  <Words>1865</Words>
  <Application>Microsoft Office PowerPoint</Application>
  <PresentationFormat>Presentación en pantalla (4:3)</PresentationFormat>
  <Paragraphs>293</Paragraphs>
  <Slides>38</Slides>
  <Notes>2</Notes>
  <HiddenSlides>0</HiddenSlides>
  <MMClips>0</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Tema de Office</vt:lpstr>
      <vt:lpstr>Diapositiva 1</vt:lpstr>
      <vt:lpstr>Diapositiva 2</vt:lpstr>
      <vt:lpstr>Diapositiva 3</vt:lpstr>
      <vt:lpstr> Descripción  Conceptual</vt:lpstr>
      <vt:lpstr>Diapositiva 5</vt:lpstr>
      <vt:lpstr> ¿Cómo se realiza la Tutoría Solidaria ? </vt:lpstr>
      <vt:lpstr>Diapositiva 7</vt:lpstr>
      <vt:lpstr>¿Quiénes participan y que compromisos tienen los  actores?  </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Pasos </vt:lpstr>
      <vt:lpstr>Diapositiva 32</vt:lpstr>
      <vt:lpstr>Diapositiva 33</vt:lpstr>
      <vt:lpstr>Diapositiva 34</vt:lpstr>
      <vt:lpstr>Diapositiva 35</vt:lpstr>
      <vt:lpstr>Diapositiva 36</vt:lpstr>
      <vt:lpstr>Diapositiva 37</vt:lpstr>
      <vt:lpstr>Diapositiva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yeny_morales</dc:creator>
  <cp:lastModifiedBy>yeny_morales</cp:lastModifiedBy>
  <cp:revision>64</cp:revision>
  <dcterms:created xsi:type="dcterms:W3CDTF">2018-07-06T19:32:55Z</dcterms:created>
  <dcterms:modified xsi:type="dcterms:W3CDTF">2018-08-08T16:03:51Z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0x0101004DE28F5BD4E6914D80357F160A057FFA</vt:lpwstr>
  </property>
</Properties>
</file>